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4.xml" ContentType="application/vnd.openxmlformats-officedocument.drawingml.chart+xml"/>
  <Override PartName="/ppt/theme/themeOverride2.xml" ContentType="application/vnd.openxmlformats-officedocument.themeOverride+xml"/>
  <Override PartName="/ppt/charts/chart5.xml" ContentType="application/vnd.openxmlformats-officedocument.drawingml.chart+xml"/>
  <Override PartName="/ppt/theme/themeOverride3.xml" ContentType="application/vnd.openxmlformats-officedocument.themeOverride+xml"/>
  <Override PartName="/ppt/charts/chart6.xml" ContentType="application/vnd.openxmlformats-officedocument.drawingml.chart+xml"/>
  <Override PartName="/ppt/charts/style3.xml" ContentType="application/vnd.ms-office.chartstyle+xml"/>
  <Override PartName="/ppt/charts/colors3.xml" ContentType="application/vnd.ms-office.chartcolorstyle+xml"/>
  <Override PartName="/ppt/charts/chart7.xml" ContentType="application/vnd.openxmlformats-officedocument.drawingml.chart+xml"/>
  <Override PartName="/ppt/theme/themeOverride4.xml" ContentType="application/vnd.openxmlformats-officedocument.themeOverride+xml"/>
  <Override PartName="/ppt/charts/chart8.xml" ContentType="application/vnd.openxmlformats-officedocument.drawingml.chart+xml"/>
  <Override PartName="/ppt/theme/themeOverride5.xml" ContentType="application/vnd.openxmlformats-officedocument.themeOverride+xml"/>
  <Override PartName="/ppt/charts/chart9.xml" ContentType="application/vnd.openxmlformats-officedocument.drawingml.chart+xml"/>
  <Override PartName="/ppt/theme/themeOverride6.xml" ContentType="application/vnd.openxmlformats-officedocument.themeOverride+xml"/>
  <Override PartName="/ppt/charts/chart10.xml" ContentType="application/vnd.openxmlformats-officedocument.drawingml.chart+xml"/>
  <Override PartName="/ppt/theme/themeOverride7.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30"/>
  </p:notesMasterIdLst>
  <p:sldIdLst>
    <p:sldId id="256" r:id="rId5"/>
    <p:sldId id="281" r:id="rId6"/>
    <p:sldId id="282" r:id="rId7"/>
    <p:sldId id="283" r:id="rId8"/>
    <p:sldId id="284" r:id="rId9"/>
    <p:sldId id="285" r:id="rId10"/>
    <p:sldId id="286" r:id="rId11"/>
    <p:sldId id="287" r:id="rId12"/>
    <p:sldId id="288" r:id="rId13"/>
    <p:sldId id="289" r:id="rId14"/>
    <p:sldId id="290" r:id="rId15"/>
    <p:sldId id="291" r:id="rId16"/>
    <p:sldId id="292" r:id="rId17"/>
    <p:sldId id="293" r:id="rId18"/>
    <p:sldId id="294" r:id="rId19"/>
    <p:sldId id="295" r:id="rId20"/>
    <p:sldId id="296" r:id="rId21"/>
    <p:sldId id="258" r:id="rId22"/>
    <p:sldId id="272" r:id="rId23"/>
    <p:sldId id="274" r:id="rId24"/>
    <p:sldId id="276" r:id="rId25"/>
    <p:sldId id="277" r:id="rId26"/>
    <p:sldId id="278" r:id="rId27"/>
    <p:sldId id="280" r:id="rId28"/>
    <p:sldId id="297" r:id="rId29"/>
  </p:sldIdLst>
  <p:sldSz cx="12192000" cy="6858000"/>
  <p:notesSz cx="9926638"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87C"/>
    <a:srgbClr val="604878"/>
    <a:srgbClr val="4E8542"/>
    <a:srgbClr val="9F2936"/>
    <a:srgbClr val="113E59"/>
    <a:srgbClr val="FFC000"/>
    <a:srgbClr val="ADADAD"/>
    <a:srgbClr val="9A743A"/>
    <a:srgbClr val="C098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8" autoAdjust="0"/>
    <p:restoredTop sz="94660"/>
  </p:normalViewPr>
  <p:slideViewPr>
    <p:cSldViewPr snapToGrid="0">
      <p:cViewPr varScale="1">
        <p:scale>
          <a:sx n="87" d="100"/>
          <a:sy n="87" d="100"/>
        </p:scale>
        <p:origin x="114" y="17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oleObject" Target="file:///C:\Usr\National%20Productivity%20board%20and%20OECD%20forum\2019\ameco%20-%20ontwikkeling%20bbp%20per%20uur.xlsx"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7.xml"/></Relationships>
</file>

<file path=ppt/charts/_rels/chart2.xml.rels><?xml version="1.0" encoding="UTF-8" standalone="yes"?>
<Relationships xmlns="http://schemas.openxmlformats.org/package/2006/relationships"><Relationship Id="rId3" Type="http://schemas.openxmlformats.org/officeDocument/2006/relationships/oleObject" Target="file:///C:\Usr\National%20Productivity%20board%20and%20OECD%20forum\2019\Ameco%20-%20correlatie%20groei-inkomen.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5.xml.rels><?xml version="1.0" encoding="UTF-8" standalone="yes"?>
<Relationships xmlns="http://schemas.openxmlformats.org/package/2006/relationships"><Relationship Id="rId2" Type="http://schemas.openxmlformats.org/officeDocument/2006/relationships/oleObject" Target="file:///C:\Usr\National%20Productivity%20board%20and%20OECD%20forum\2019\Grafiek%20Constats%20Rapport%20NRP%20(1).xlsx" TargetMode="External"/><Relationship Id="rId1" Type="http://schemas.openxmlformats.org/officeDocument/2006/relationships/themeOverride" Target="../theme/themeOverride3.xml"/></Relationships>
</file>

<file path=ppt/charts/_rels/chart6.xml.rels><?xml version="1.0" encoding="UTF-8" standalone="yes"?>
<Relationships xmlns="http://schemas.openxmlformats.org/package/2006/relationships"><Relationship Id="rId3" Type="http://schemas.openxmlformats.org/officeDocument/2006/relationships/oleObject" Target="file:///C:\Usr\National%20Productivity%20board%20and%20OECD%20forum\2019\Grafiek%20Constats%20Rapport%20NRP%20(1).xlsx" TargetMode="External"/><Relationship Id="rId2" Type="http://schemas.microsoft.com/office/2011/relationships/chartColorStyle" Target="colors3.xml"/><Relationship Id="rId1" Type="http://schemas.microsoft.com/office/2011/relationships/chartStyle" Target="style3.xml"/></Relationships>
</file>

<file path=ppt/charts/_rels/chart7.xml.rels><?xml version="1.0" encoding="UTF-8" standalone="yes"?>
<Relationships xmlns="http://schemas.openxmlformats.org/package/2006/relationships"><Relationship Id="rId2" Type="http://schemas.openxmlformats.org/officeDocument/2006/relationships/oleObject" Target="file:///C:\Usr\National%20Productivity%20board%20and%20OECD%20forum\2019\Grafiek%20Constats%20Rapport%20NRP%20(1).xlsx" TargetMode="External"/><Relationship Id="rId1" Type="http://schemas.openxmlformats.org/officeDocument/2006/relationships/themeOverride" Target="../theme/themeOverride4.xml"/></Relationships>
</file>

<file path=ppt/charts/_rels/chart8.xml.rels><?xml version="1.0" encoding="UTF-8" standalone="yes"?>
<Relationships xmlns="http://schemas.openxmlformats.org/package/2006/relationships"><Relationship Id="rId2" Type="http://schemas.openxmlformats.org/officeDocument/2006/relationships/oleObject" Target="file:///C:\Usr\National%20Productivity%20board%20and%20OECD%20forum\2019\Grafiek%20Constats%20Rapport%20NRP%20(1).xlsx" TargetMode="External"/><Relationship Id="rId1" Type="http://schemas.openxmlformats.org/officeDocument/2006/relationships/themeOverride" Target="../theme/themeOverride5.xml"/></Relationships>
</file>

<file path=ppt/charts/_rels/chart9.xml.rels><?xml version="1.0" encoding="UTF-8" standalone="yes"?>
<Relationships xmlns="http://schemas.openxmlformats.org/package/2006/relationships"><Relationship Id="rId2" Type="http://schemas.openxmlformats.org/officeDocument/2006/relationships/oleObject" Target="file:///C:\Usr\National%20Productivity%20board%20and%20OECD%20forum\2019\Grafiek%20Constats%20Rapport%20NRP%20(1).xlsx" TargetMode="External"/><Relationship Id="rId1" Type="http://schemas.openxmlformats.org/officeDocument/2006/relationships/themeOverride" Target="../theme/themeOverrid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AmecoCurrent!$A$60</c:f>
              <c:strCache>
                <c:ptCount val="1"/>
                <c:pt idx="0">
                  <c:v>BE</c:v>
                </c:pt>
              </c:strCache>
            </c:strRef>
          </c:tx>
          <c:spPr>
            <a:ln w="25400">
              <a:solidFill>
                <a:sysClr val="windowText" lastClr="000000">
                  <a:lumMod val="65000"/>
                  <a:lumOff val="35000"/>
                </a:sysClr>
              </a:solidFill>
            </a:ln>
          </c:spPr>
          <c:marker>
            <c:symbol val="diamond"/>
            <c:size val="5"/>
            <c:spPr>
              <a:solidFill>
                <a:sysClr val="windowText" lastClr="000000">
                  <a:lumMod val="65000"/>
                  <a:lumOff val="35000"/>
                </a:sysClr>
              </a:solidFill>
              <a:ln>
                <a:solidFill>
                  <a:sysClr val="windowText" lastClr="000000">
                    <a:lumMod val="65000"/>
                    <a:lumOff val="35000"/>
                  </a:sysClr>
                </a:solidFill>
              </a:ln>
            </c:spPr>
          </c:marker>
          <c:cat>
            <c:numRef>
              <c:f>AmecoCurrent!$B$59:$AC$59</c:f>
              <c:numCache>
                <c:formatCode>General</c:formatCode>
                <c:ptCount val="28"/>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numCache>
            </c:numRef>
          </c:cat>
          <c:val>
            <c:numRef>
              <c:f>AmecoCurrent!$B$60:$AC$60</c:f>
              <c:numCache>
                <c:formatCode>General</c:formatCode>
                <c:ptCount val="28"/>
                <c:pt idx="0">
                  <c:v>100</c:v>
                </c:pt>
                <c:pt idx="1">
                  <c:v>103.12579566877447</c:v>
                </c:pt>
                <c:pt idx="2">
                  <c:v>105.71155032588975</c:v>
                </c:pt>
                <c:pt idx="3">
                  <c:v>109.58089416657502</c:v>
                </c:pt>
                <c:pt idx="4">
                  <c:v>108.60967163073769</c:v>
                </c:pt>
                <c:pt idx="5">
                  <c:v>111.89154297263887</c:v>
                </c:pt>
                <c:pt idx="6">
                  <c:v>114.30222732004809</c:v>
                </c:pt>
                <c:pt idx="7">
                  <c:v>113.75204362161739</c:v>
                </c:pt>
                <c:pt idx="8">
                  <c:v>116.25108548267437</c:v>
                </c:pt>
                <c:pt idx="9">
                  <c:v>117.18209528347785</c:v>
                </c:pt>
                <c:pt idx="10">
                  <c:v>117.0114445298596</c:v>
                </c:pt>
                <c:pt idx="11">
                  <c:v>119.74778946312763</c:v>
                </c:pt>
                <c:pt idx="12">
                  <c:v>121.15079745432197</c:v>
                </c:pt>
                <c:pt idx="13">
                  <c:v>124.71502806544434</c:v>
                </c:pt>
                <c:pt idx="14">
                  <c:v>126.1204126111783</c:v>
                </c:pt>
                <c:pt idx="15">
                  <c:v>127.2938225017491</c:v>
                </c:pt>
                <c:pt idx="16">
                  <c:v>129.18417471594432</c:v>
                </c:pt>
                <c:pt idx="17">
                  <c:v>128.42991398271195</c:v>
                </c:pt>
                <c:pt idx="18">
                  <c:v>127.52100133726564</c:v>
                </c:pt>
                <c:pt idx="19">
                  <c:v>130.37686366292513</c:v>
                </c:pt>
                <c:pt idx="20">
                  <c:v>129.77108583243171</c:v>
                </c:pt>
                <c:pt idx="21">
                  <c:v>129.48983930882403</c:v>
                </c:pt>
                <c:pt idx="22">
                  <c:v>130.33403161429308</c:v>
                </c:pt>
                <c:pt idx="23">
                  <c:v>131.63316835755009</c:v>
                </c:pt>
                <c:pt idx="24">
                  <c:v>133.40700003583126</c:v>
                </c:pt>
                <c:pt idx="25">
                  <c:v>133.70661155028634</c:v>
                </c:pt>
                <c:pt idx="26">
                  <c:v>133.92736288668905</c:v>
                </c:pt>
                <c:pt idx="27">
                  <c:v>133.780165423662</c:v>
                </c:pt>
              </c:numCache>
            </c:numRef>
          </c:val>
          <c:smooth val="0"/>
          <c:extLst>
            <c:ext xmlns:c16="http://schemas.microsoft.com/office/drawing/2014/chart" uri="{C3380CC4-5D6E-409C-BE32-E72D297353CC}">
              <c16:uniqueId val="{00000000-08BF-4DB3-8D22-9BCCEEA166C6}"/>
            </c:ext>
          </c:extLst>
        </c:ser>
        <c:ser>
          <c:idx val="1"/>
          <c:order val="1"/>
          <c:tx>
            <c:strRef>
              <c:f>AmecoCurrent!$A$61</c:f>
              <c:strCache>
                <c:ptCount val="1"/>
                <c:pt idx="0">
                  <c:v>DE</c:v>
                </c:pt>
              </c:strCache>
            </c:strRef>
          </c:tx>
          <c:spPr>
            <a:ln w="25400">
              <a:solidFill>
                <a:srgbClr val="FFC000"/>
              </a:solidFill>
            </a:ln>
          </c:spPr>
          <c:marker>
            <c:symbol val="square"/>
            <c:size val="5"/>
            <c:spPr>
              <a:solidFill>
                <a:srgbClr val="FFC000"/>
              </a:solidFill>
              <a:ln w="6350">
                <a:solidFill>
                  <a:srgbClr val="FFC000"/>
                </a:solidFill>
              </a:ln>
            </c:spPr>
          </c:marker>
          <c:cat>
            <c:numRef>
              <c:f>AmecoCurrent!$B$59:$AC$59</c:f>
              <c:numCache>
                <c:formatCode>General</c:formatCode>
                <c:ptCount val="28"/>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numCache>
            </c:numRef>
          </c:cat>
          <c:val>
            <c:numRef>
              <c:f>AmecoCurrent!$B$61:$AC$61</c:f>
              <c:numCache>
                <c:formatCode>General</c:formatCode>
                <c:ptCount val="28"/>
                <c:pt idx="0">
                  <c:v>100</c:v>
                </c:pt>
                <c:pt idx="1">
                  <c:v>102.53465366210386</c:v>
                </c:pt>
                <c:pt idx="2">
                  <c:v>104.43440697962478</c:v>
                </c:pt>
                <c:pt idx="3">
                  <c:v>107.26775831937312</c:v>
                </c:pt>
                <c:pt idx="4">
                  <c:v>109.33114514775015</c:v>
                </c:pt>
                <c:pt idx="5">
                  <c:v>111.46881633556673</c:v>
                </c:pt>
                <c:pt idx="6">
                  <c:v>114.41788230203341</c:v>
                </c:pt>
                <c:pt idx="7">
                  <c:v>115.75334475616108</c:v>
                </c:pt>
                <c:pt idx="8">
                  <c:v>117.33353043140717</c:v>
                </c:pt>
                <c:pt idx="9">
                  <c:v>120.30044294020263</c:v>
                </c:pt>
                <c:pt idx="10">
                  <c:v>123.53151594046335</c:v>
                </c:pt>
                <c:pt idx="11">
                  <c:v>125.04774793225528</c:v>
                </c:pt>
                <c:pt idx="12">
                  <c:v>126.06074288248044</c:v>
                </c:pt>
                <c:pt idx="13">
                  <c:v>127.31679202690438</c:v>
                </c:pt>
                <c:pt idx="14">
                  <c:v>129.24688913715713</c:v>
                </c:pt>
                <c:pt idx="15">
                  <c:v>131.73402195088406</c:v>
                </c:pt>
                <c:pt idx="16">
                  <c:v>133.73193717367732</c:v>
                </c:pt>
                <c:pt idx="17">
                  <c:v>133.98268706702638</c:v>
                </c:pt>
                <c:pt idx="18">
                  <c:v>130.54768099346791</c:v>
                </c:pt>
                <c:pt idx="19">
                  <c:v>133.7766958127865</c:v>
                </c:pt>
                <c:pt idx="20">
                  <c:v>136.52728889685631</c:v>
                </c:pt>
                <c:pt idx="21">
                  <c:v>137.37457558839495</c:v>
                </c:pt>
                <c:pt idx="22">
                  <c:v>138.446893067986</c:v>
                </c:pt>
                <c:pt idx="23">
                  <c:v>139.86404558570041</c:v>
                </c:pt>
                <c:pt idx="24">
                  <c:v>140.68024211520961</c:v>
                </c:pt>
                <c:pt idx="25">
                  <c:v>142.67385528968802</c:v>
                </c:pt>
                <c:pt idx="26">
                  <c:v>143.94838843886774</c:v>
                </c:pt>
                <c:pt idx="27">
                  <c:v>143.91386374700045</c:v>
                </c:pt>
              </c:numCache>
            </c:numRef>
          </c:val>
          <c:smooth val="0"/>
          <c:extLst>
            <c:ext xmlns:c16="http://schemas.microsoft.com/office/drawing/2014/chart" uri="{C3380CC4-5D6E-409C-BE32-E72D297353CC}">
              <c16:uniqueId val="{00000001-08BF-4DB3-8D22-9BCCEEA166C6}"/>
            </c:ext>
          </c:extLst>
        </c:ser>
        <c:ser>
          <c:idx val="2"/>
          <c:order val="2"/>
          <c:tx>
            <c:strRef>
              <c:f>AmecoCurrent!$A$62</c:f>
              <c:strCache>
                <c:ptCount val="1"/>
                <c:pt idx="0">
                  <c:v>FR</c:v>
                </c:pt>
              </c:strCache>
            </c:strRef>
          </c:tx>
          <c:spPr>
            <a:ln w="25400">
              <a:solidFill>
                <a:srgbClr val="C00000"/>
              </a:solidFill>
            </a:ln>
          </c:spPr>
          <c:marker>
            <c:symbol val="triangle"/>
            <c:size val="5"/>
            <c:spPr>
              <a:solidFill>
                <a:srgbClr val="C00000">
                  <a:alpha val="95000"/>
                </a:srgbClr>
              </a:solidFill>
              <a:ln>
                <a:solidFill>
                  <a:srgbClr val="C00000"/>
                </a:solidFill>
              </a:ln>
            </c:spPr>
          </c:marker>
          <c:cat>
            <c:numRef>
              <c:f>AmecoCurrent!$B$59:$AC$59</c:f>
              <c:numCache>
                <c:formatCode>General</c:formatCode>
                <c:ptCount val="28"/>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numCache>
            </c:numRef>
          </c:cat>
          <c:val>
            <c:numRef>
              <c:f>AmecoCurrent!$B$62:$AC$62</c:f>
              <c:numCache>
                <c:formatCode>General</c:formatCode>
                <c:ptCount val="28"/>
                <c:pt idx="0">
                  <c:v>100</c:v>
                </c:pt>
                <c:pt idx="1">
                  <c:v>102.40691698703772</c:v>
                </c:pt>
                <c:pt idx="2">
                  <c:v>103.35988933628715</c:v>
                </c:pt>
                <c:pt idx="3">
                  <c:v>105.4926476217241</c:v>
                </c:pt>
                <c:pt idx="4">
                  <c:v>108.11584648232264</c:v>
                </c:pt>
                <c:pt idx="5">
                  <c:v>109.29391175338208</c:v>
                </c:pt>
                <c:pt idx="6">
                  <c:v>111.10231467912313</c:v>
                </c:pt>
                <c:pt idx="7">
                  <c:v>113.85048469902684</c:v>
                </c:pt>
                <c:pt idx="8">
                  <c:v>115.49113219679023</c:v>
                </c:pt>
                <c:pt idx="9">
                  <c:v>118.55004560216965</c:v>
                </c:pt>
                <c:pt idx="10">
                  <c:v>120.76816071487595</c:v>
                </c:pt>
                <c:pt idx="11">
                  <c:v>124.29392168819615</c:v>
                </c:pt>
                <c:pt idx="12">
                  <c:v>125.00333474670732</c:v>
                </c:pt>
                <c:pt idx="13">
                  <c:v>126.38481221047904</c:v>
                </c:pt>
                <c:pt idx="14">
                  <c:v>127.50656285174793</c:v>
                </c:pt>
                <c:pt idx="15">
                  <c:v>130.6810511495876</c:v>
                </c:pt>
                <c:pt idx="16">
                  <c:v>130.06856939711773</c:v>
                </c:pt>
                <c:pt idx="17">
                  <c:v>129.23871011050926</c:v>
                </c:pt>
                <c:pt idx="18">
                  <c:v>127.916868983727</c:v>
                </c:pt>
                <c:pt idx="19">
                  <c:v>129.57272540096739</c:v>
                </c:pt>
                <c:pt idx="20">
                  <c:v>130.87015665882674</c:v>
                </c:pt>
                <c:pt idx="21">
                  <c:v>131.29774699990099</c:v>
                </c:pt>
                <c:pt idx="22">
                  <c:v>133.0758356079362</c:v>
                </c:pt>
                <c:pt idx="23">
                  <c:v>134.35630880077085</c:v>
                </c:pt>
                <c:pt idx="24">
                  <c:v>135.44635124764238</c:v>
                </c:pt>
                <c:pt idx="25">
                  <c:v>135.48856000309172</c:v>
                </c:pt>
                <c:pt idx="26">
                  <c:v>137.2614213256976</c:v>
                </c:pt>
                <c:pt idx="27">
                  <c:v>138.21880069388868</c:v>
                </c:pt>
              </c:numCache>
            </c:numRef>
          </c:val>
          <c:smooth val="0"/>
          <c:extLst>
            <c:ext xmlns:c16="http://schemas.microsoft.com/office/drawing/2014/chart" uri="{C3380CC4-5D6E-409C-BE32-E72D297353CC}">
              <c16:uniqueId val="{00000002-08BF-4DB3-8D22-9BCCEEA166C6}"/>
            </c:ext>
          </c:extLst>
        </c:ser>
        <c:ser>
          <c:idx val="3"/>
          <c:order val="3"/>
          <c:tx>
            <c:strRef>
              <c:f>AmecoCurrent!$A$63</c:f>
              <c:strCache>
                <c:ptCount val="1"/>
                <c:pt idx="0">
                  <c:v>IT</c:v>
                </c:pt>
              </c:strCache>
            </c:strRef>
          </c:tx>
          <c:spPr>
            <a:ln w="25400">
              <a:solidFill>
                <a:srgbClr val="4472C4"/>
              </a:solidFill>
            </a:ln>
          </c:spPr>
          <c:marker>
            <c:symbol val="none"/>
          </c:marker>
          <c:cat>
            <c:numRef>
              <c:f>AmecoCurrent!$B$59:$AC$59</c:f>
              <c:numCache>
                <c:formatCode>General</c:formatCode>
                <c:ptCount val="28"/>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numCache>
            </c:numRef>
          </c:cat>
          <c:val>
            <c:numRef>
              <c:f>AmecoCurrent!$B$63:$AC$63</c:f>
              <c:numCache>
                <c:formatCode>General</c:formatCode>
                <c:ptCount val="28"/>
                <c:pt idx="0">
                  <c:v>100</c:v>
                </c:pt>
                <c:pt idx="1">
                  <c:v>101.28739367192637</c:v>
                </c:pt>
                <c:pt idx="2">
                  <c:v>103.22174092188693</c:v>
                </c:pt>
                <c:pt idx="3">
                  <c:v>107.47667213715764</c:v>
                </c:pt>
                <c:pt idx="4">
                  <c:v>110.4435240471489</c:v>
                </c:pt>
                <c:pt idx="5">
                  <c:v>110.59002208493669</c:v>
                </c:pt>
                <c:pt idx="6">
                  <c:v>112.62827011548633</c:v>
                </c:pt>
                <c:pt idx="7">
                  <c:v>112.4810994409323</c:v>
                </c:pt>
                <c:pt idx="8">
                  <c:v>113.2053642252977</c:v>
                </c:pt>
                <c:pt idx="9">
                  <c:v>116.37643041603314</c:v>
                </c:pt>
                <c:pt idx="10">
                  <c:v>116.98273479302692</c:v>
                </c:pt>
                <c:pt idx="11">
                  <c:v>116.04219040777468</c:v>
                </c:pt>
                <c:pt idx="12">
                  <c:v>115.21683304382451</c:v>
                </c:pt>
                <c:pt idx="13">
                  <c:v>116.36398687434027</c:v>
                </c:pt>
                <c:pt idx="14">
                  <c:v>117.02550261753927</c:v>
                </c:pt>
                <c:pt idx="15">
                  <c:v>117.03426430604445</c:v>
                </c:pt>
                <c:pt idx="16">
                  <c:v>116.9392106424864</c:v>
                </c:pt>
                <c:pt idx="17">
                  <c:v>116.17357531449059</c:v>
                </c:pt>
                <c:pt idx="18">
                  <c:v>113.64436071696198</c:v>
                </c:pt>
                <c:pt idx="19">
                  <c:v>116.2011515295311</c:v>
                </c:pt>
                <c:pt idx="20">
                  <c:v>116.77289763258842</c:v>
                </c:pt>
                <c:pt idx="21">
                  <c:v>116.40344333996111</c:v>
                </c:pt>
                <c:pt idx="22">
                  <c:v>117.46406525555931</c:v>
                </c:pt>
                <c:pt idx="23">
                  <c:v>117.67961008169874</c:v>
                </c:pt>
                <c:pt idx="24">
                  <c:v>117.9395303118671</c:v>
                </c:pt>
                <c:pt idx="25">
                  <c:v>117.43154865612908</c:v>
                </c:pt>
                <c:pt idx="26">
                  <c:v>118.21854433634491</c:v>
                </c:pt>
                <c:pt idx="27">
                  <c:v>117.95170457608863</c:v>
                </c:pt>
              </c:numCache>
            </c:numRef>
          </c:val>
          <c:smooth val="0"/>
          <c:extLst>
            <c:ext xmlns:c16="http://schemas.microsoft.com/office/drawing/2014/chart" uri="{C3380CC4-5D6E-409C-BE32-E72D297353CC}">
              <c16:uniqueId val="{00000003-08BF-4DB3-8D22-9BCCEEA166C6}"/>
            </c:ext>
          </c:extLst>
        </c:ser>
        <c:ser>
          <c:idx val="4"/>
          <c:order val="4"/>
          <c:tx>
            <c:strRef>
              <c:f>AmecoCurrent!$A$64</c:f>
              <c:strCache>
                <c:ptCount val="1"/>
                <c:pt idx="0">
                  <c:v>NL</c:v>
                </c:pt>
              </c:strCache>
            </c:strRef>
          </c:tx>
          <c:spPr>
            <a:ln w="25400">
              <a:solidFill>
                <a:srgbClr val="92D050"/>
              </a:solidFill>
            </a:ln>
          </c:spPr>
          <c:marker>
            <c:symbol val="circle"/>
            <c:size val="5"/>
            <c:spPr>
              <a:solidFill>
                <a:srgbClr val="92D050"/>
              </a:solidFill>
              <a:ln>
                <a:solidFill>
                  <a:srgbClr val="92D050"/>
                </a:solidFill>
              </a:ln>
            </c:spPr>
          </c:marker>
          <c:cat>
            <c:numRef>
              <c:f>AmecoCurrent!$B$59:$AC$59</c:f>
              <c:numCache>
                <c:formatCode>General</c:formatCode>
                <c:ptCount val="28"/>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numCache>
            </c:numRef>
          </c:cat>
          <c:val>
            <c:numRef>
              <c:f>AmecoCurrent!$B$64:$AC$64</c:f>
              <c:numCache>
                <c:formatCode>General</c:formatCode>
                <c:ptCount val="28"/>
                <c:pt idx="0">
                  <c:v>100</c:v>
                </c:pt>
                <c:pt idx="1">
                  <c:v>99.858550955169591</c:v>
                </c:pt>
                <c:pt idx="2">
                  <c:v>101.41799104253471</c:v>
                </c:pt>
                <c:pt idx="3">
                  <c:v>103.150914679689</c:v>
                </c:pt>
                <c:pt idx="4">
                  <c:v>103.26077029292453</c:v>
                </c:pt>
                <c:pt idx="5">
                  <c:v>103.64248921333281</c:v>
                </c:pt>
                <c:pt idx="6">
                  <c:v>105.93094484694039</c:v>
                </c:pt>
                <c:pt idx="7">
                  <c:v>108.53208506075993</c:v>
                </c:pt>
                <c:pt idx="8">
                  <c:v>110.92750757931837</c:v>
                </c:pt>
                <c:pt idx="9">
                  <c:v>114.51278777388076</c:v>
                </c:pt>
                <c:pt idx="10">
                  <c:v>115.66952400624105</c:v>
                </c:pt>
                <c:pt idx="11">
                  <c:v>116.5137912218366</c:v>
                </c:pt>
                <c:pt idx="12">
                  <c:v>118.05224003572634</c:v>
                </c:pt>
                <c:pt idx="13">
                  <c:v>120.08825525243839</c:v>
                </c:pt>
                <c:pt idx="14">
                  <c:v>122.95587117029696</c:v>
                </c:pt>
                <c:pt idx="15">
                  <c:v>124.78463639502775</c:v>
                </c:pt>
                <c:pt idx="16">
                  <c:v>125.89952787543845</c:v>
                </c:pt>
                <c:pt idx="17">
                  <c:v>126.62233463661494</c:v>
                </c:pt>
                <c:pt idx="18">
                  <c:v>123.76611183858603</c:v>
                </c:pt>
                <c:pt idx="19">
                  <c:v>126.32199859898267</c:v>
                </c:pt>
                <c:pt idx="20">
                  <c:v>127.13152085558809</c:v>
                </c:pt>
                <c:pt idx="21">
                  <c:v>126.94230007071315</c:v>
                </c:pt>
                <c:pt idx="22">
                  <c:v>127.90693495020378</c:v>
                </c:pt>
                <c:pt idx="23">
                  <c:v>128.85404274979388</c:v>
                </c:pt>
                <c:pt idx="24">
                  <c:v>130.12057394339712</c:v>
                </c:pt>
                <c:pt idx="25">
                  <c:v>130.41930747366612</c:v>
                </c:pt>
                <c:pt idx="26">
                  <c:v>131.61846315075672</c:v>
                </c:pt>
                <c:pt idx="27">
                  <c:v>131.97141077445769</c:v>
                </c:pt>
              </c:numCache>
            </c:numRef>
          </c:val>
          <c:smooth val="0"/>
          <c:extLst>
            <c:ext xmlns:c16="http://schemas.microsoft.com/office/drawing/2014/chart" uri="{C3380CC4-5D6E-409C-BE32-E72D297353CC}">
              <c16:uniqueId val="{00000004-08BF-4DB3-8D22-9BCCEEA166C6}"/>
            </c:ext>
          </c:extLst>
        </c:ser>
        <c:ser>
          <c:idx val="5"/>
          <c:order val="5"/>
          <c:tx>
            <c:strRef>
              <c:f>AmecoCurrent!$A$65</c:f>
              <c:strCache>
                <c:ptCount val="1"/>
                <c:pt idx="0">
                  <c:v>US</c:v>
                </c:pt>
              </c:strCache>
            </c:strRef>
          </c:tx>
          <c:spPr>
            <a:ln w="25400">
              <a:solidFill>
                <a:srgbClr val="441D61"/>
              </a:solidFill>
              <a:prstDash val="sysDash"/>
            </a:ln>
          </c:spPr>
          <c:marker>
            <c:symbol val="none"/>
          </c:marker>
          <c:cat>
            <c:numRef>
              <c:f>AmecoCurrent!$B$59:$AC$59</c:f>
              <c:numCache>
                <c:formatCode>General</c:formatCode>
                <c:ptCount val="28"/>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numCache>
            </c:numRef>
          </c:cat>
          <c:val>
            <c:numRef>
              <c:f>AmecoCurrent!$B$65:$AC$65</c:f>
              <c:numCache>
                <c:formatCode>General</c:formatCode>
                <c:ptCount val="28"/>
                <c:pt idx="0">
                  <c:v>100</c:v>
                </c:pt>
                <c:pt idx="1">
                  <c:v>103.434882066138</c:v>
                </c:pt>
                <c:pt idx="2">
                  <c:v>103.82965330110352</c:v>
                </c:pt>
                <c:pt idx="3">
                  <c:v>104.70886818284153</c:v>
                </c:pt>
                <c:pt idx="4">
                  <c:v>104.9394286550132</c:v>
                </c:pt>
                <c:pt idx="5">
                  <c:v>107.5489288613491</c:v>
                </c:pt>
                <c:pt idx="6">
                  <c:v>109.10713937231182</c:v>
                </c:pt>
                <c:pt idx="7">
                  <c:v>111.56222918857934</c:v>
                </c:pt>
                <c:pt idx="8">
                  <c:v>114.81246325529149</c:v>
                </c:pt>
                <c:pt idx="9">
                  <c:v>118.02269772956544</c:v>
                </c:pt>
                <c:pt idx="10">
                  <c:v>120.66450620501952</c:v>
                </c:pt>
                <c:pt idx="11">
                  <c:v>124.06606837729375</c:v>
                </c:pt>
                <c:pt idx="12">
                  <c:v>127.88275436138954</c:v>
                </c:pt>
                <c:pt idx="13">
                  <c:v>131.21012158199332</c:v>
                </c:pt>
                <c:pt idx="14">
                  <c:v>134.00685105344445</c:v>
                </c:pt>
                <c:pt idx="15">
                  <c:v>135.33276597833844</c:v>
                </c:pt>
                <c:pt idx="16">
                  <c:v>136.79745356511432</c:v>
                </c:pt>
                <c:pt idx="17">
                  <c:v>138.05917048788712</c:v>
                </c:pt>
                <c:pt idx="18">
                  <c:v>142.40322780762881</c:v>
                </c:pt>
                <c:pt idx="19">
                  <c:v>146.4283876203902</c:v>
                </c:pt>
                <c:pt idx="20">
                  <c:v>146.66171928239902</c:v>
                </c:pt>
                <c:pt idx="21">
                  <c:v>147.04728692059831</c:v>
                </c:pt>
                <c:pt idx="22">
                  <c:v>147.61250243103402</c:v>
                </c:pt>
                <c:pt idx="23">
                  <c:v>148.26478817355274</c:v>
                </c:pt>
                <c:pt idx="24">
                  <c:v>149.37235908576639</c:v>
                </c:pt>
                <c:pt idx="25">
                  <c:v>149.76733902864953</c:v>
                </c:pt>
                <c:pt idx="26">
                  <c:v>151.27413963729472</c:v>
                </c:pt>
                <c:pt idx="27">
                  <c:v>152.36771277496712</c:v>
                </c:pt>
              </c:numCache>
            </c:numRef>
          </c:val>
          <c:smooth val="0"/>
          <c:extLst>
            <c:ext xmlns:c16="http://schemas.microsoft.com/office/drawing/2014/chart" uri="{C3380CC4-5D6E-409C-BE32-E72D297353CC}">
              <c16:uniqueId val="{00000005-08BF-4DB3-8D22-9BCCEEA166C6}"/>
            </c:ext>
          </c:extLst>
        </c:ser>
        <c:dLbls>
          <c:showLegendKey val="0"/>
          <c:showVal val="0"/>
          <c:showCatName val="0"/>
          <c:showSerName val="0"/>
          <c:showPercent val="0"/>
          <c:showBubbleSize val="0"/>
        </c:dLbls>
        <c:marker val="1"/>
        <c:smooth val="0"/>
        <c:axId val="90078592"/>
        <c:axId val="90084480"/>
      </c:lineChart>
      <c:catAx>
        <c:axId val="90078592"/>
        <c:scaling>
          <c:orientation val="minMax"/>
        </c:scaling>
        <c:delete val="0"/>
        <c:axPos val="b"/>
        <c:majorGridlines>
          <c:spPr>
            <a:ln>
              <a:solidFill>
                <a:sysClr val="window" lastClr="FFFFFF">
                  <a:lumMod val="85000"/>
                </a:sysClr>
              </a:solidFill>
              <a:prstDash val="sysDot"/>
            </a:ln>
          </c:spPr>
        </c:majorGridlines>
        <c:numFmt formatCode="General" sourceLinked="1"/>
        <c:majorTickMark val="out"/>
        <c:minorTickMark val="none"/>
        <c:tickLblPos val="nextTo"/>
        <c:spPr>
          <a:ln>
            <a:solidFill>
              <a:sysClr val="windowText" lastClr="000000">
                <a:tint val="75000"/>
                <a:shade val="95000"/>
                <a:satMod val="105000"/>
              </a:sysClr>
            </a:solidFill>
            <a:prstDash val="solid"/>
          </a:ln>
        </c:spPr>
        <c:crossAx val="90084480"/>
        <c:crosses val="autoZero"/>
        <c:auto val="1"/>
        <c:lblAlgn val="ctr"/>
        <c:lblOffset val="100"/>
        <c:noMultiLvlLbl val="0"/>
      </c:catAx>
      <c:valAx>
        <c:axId val="90084480"/>
        <c:scaling>
          <c:orientation val="minMax"/>
          <c:min val="90"/>
        </c:scaling>
        <c:delete val="0"/>
        <c:axPos val="l"/>
        <c:minorGridlines>
          <c:spPr>
            <a:ln>
              <a:solidFill>
                <a:sysClr val="window" lastClr="FFFFFF">
                  <a:lumMod val="85000"/>
                </a:sysClr>
              </a:solidFill>
              <a:prstDash val="sysDot"/>
            </a:ln>
          </c:spPr>
        </c:minorGridlines>
        <c:numFmt formatCode="General" sourceLinked="1"/>
        <c:majorTickMark val="out"/>
        <c:minorTickMark val="none"/>
        <c:tickLblPos val="nextTo"/>
        <c:crossAx val="90078592"/>
        <c:crosses val="autoZero"/>
        <c:crossBetween val="between"/>
      </c:valAx>
      <c:spPr>
        <a:noFill/>
        <a:ln>
          <a:solidFill>
            <a:sysClr val="windowText" lastClr="000000">
              <a:lumMod val="50000"/>
              <a:lumOff val="50000"/>
            </a:sysClr>
          </a:solidFill>
        </a:ln>
      </c:spPr>
    </c:plotArea>
    <c:legend>
      <c:legendPos val="b"/>
      <c:layout>
        <c:manualLayout>
          <c:xMode val="edge"/>
          <c:yMode val="edge"/>
          <c:x val="3.6555693468398938E-2"/>
          <c:y val="0.95205467583013614"/>
          <c:w val="0.93645712381545276"/>
          <c:h val="3.5369566369056901E-2"/>
        </c:manualLayout>
      </c:layout>
      <c:overlay val="0"/>
    </c:legend>
    <c:plotVisOnly val="1"/>
    <c:dispBlanksAs val="gap"/>
    <c:showDLblsOverMax val="0"/>
  </c:chart>
  <c:spPr>
    <a:noFill/>
    <a:ln>
      <a:noFill/>
    </a:ln>
  </c:spPr>
  <c:txPr>
    <a:bodyPr/>
    <a:lstStyle/>
    <a:p>
      <a:pPr>
        <a:defRPr sz="900">
          <a:latin typeface="+mn-lt"/>
        </a:defRPr>
      </a:pPr>
      <a:endParaRPr lang="en-US"/>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4038653468688774E-2"/>
          <c:y val="3.3616211936897795E-2"/>
          <c:w val="0.91850960257665948"/>
          <c:h val="0.80317159470110489"/>
        </c:manualLayout>
      </c:layout>
      <c:barChart>
        <c:barDir val="col"/>
        <c:grouping val="stacked"/>
        <c:varyColors val="0"/>
        <c:ser>
          <c:idx val="0"/>
          <c:order val="0"/>
          <c:tx>
            <c:strRef>
              <c:f>'Graphique 10'!$A$7</c:f>
              <c:strCache>
                <c:ptCount val="1"/>
                <c:pt idx="0">
                  <c:v>Salaire horaire</c:v>
                </c:pt>
              </c:strCache>
            </c:strRef>
          </c:tx>
          <c:spPr>
            <a:solidFill>
              <a:srgbClr val="FFC000"/>
            </a:solidFill>
            <a:ln w="25400"/>
          </c:spPr>
          <c:invertIfNegative val="0"/>
          <c:cat>
            <c:strRef>
              <c:f>[4]Sheet1!$B$62:$T$62</c:f>
              <c:strCache>
                <c:ptCount val="19"/>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strCache>
            </c:strRef>
          </c:cat>
          <c:val>
            <c:numRef>
              <c:f>'Graphique 10'!$B$3:$T$3</c:f>
              <c:numCache>
                <c:formatCode>0.0</c:formatCode>
                <c:ptCount val="19"/>
                <c:pt idx="0">
                  <c:v>1.6627293409081645</c:v>
                </c:pt>
                <c:pt idx="1">
                  <c:v>4.5554029300777454</c:v>
                </c:pt>
                <c:pt idx="2">
                  <c:v>4.438089187472527</c:v>
                </c:pt>
                <c:pt idx="3">
                  <c:v>2.2856756650207588</c:v>
                </c:pt>
                <c:pt idx="4">
                  <c:v>2.2142321179333013</c:v>
                </c:pt>
                <c:pt idx="5">
                  <c:v>2.4851039706472511</c:v>
                </c:pt>
                <c:pt idx="6">
                  <c:v>3.220753562405565</c:v>
                </c:pt>
                <c:pt idx="7">
                  <c:v>3.4003853921006799</c:v>
                </c:pt>
                <c:pt idx="8">
                  <c:v>4.172287065341429</c:v>
                </c:pt>
                <c:pt idx="9">
                  <c:v>2.299829847682644</c:v>
                </c:pt>
                <c:pt idx="10">
                  <c:v>1.5062779688312711</c:v>
                </c:pt>
                <c:pt idx="11">
                  <c:v>2.2580097374719887</c:v>
                </c:pt>
                <c:pt idx="12">
                  <c:v>3.0194929123989134</c:v>
                </c:pt>
                <c:pt idx="13">
                  <c:v>2.4592569520378804</c:v>
                </c:pt>
                <c:pt idx="14">
                  <c:v>1.0309816958682605</c:v>
                </c:pt>
                <c:pt idx="15">
                  <c:v>0.45491503801229349</c:v>
                </c:pt>
                <c:pt idx="16">
                  <c:v>0.44371955424520326</c:v>
                </c:pt>
                <c:pt idx="17">
                  <c:v>1.7606486567746105</c:v>
                </c:pt>
                <c:pt idx="18">
                  <c:v>1.4520314255971334</c:v>
                </c:pt>
              </c:numCache>
            </c:numRef>
          </c:val>
          <c:extLst>
            <c:ext xmlns:c16="http://schemas.microsoft.com/office/drawing/2014/chart" uri="{C3380CC4-5D6E-409C-BE32-E72D297353CC}">
              <c16:uniqueId val="{00000000-F128-4F2A-A4A3-4C18F2995D23}"/>
            </c:ext>
          </c:extLst>
        </c:ser>
        <c:ser>
          <c:idx val="1"/>
          <c:order val="1"/>
          <c:tx>
            <c:strRef>
              <c:f>'Graphique 10'!$A$8</c:f>
              <c:strCache>
                <c:ptCount val="1"/>
                <c:pt idx="0">
                  <c:v>Productivité horaire</c:v>
                </c:pt>
              </c:strCache>
            </c:strRef>
          </c:tx>
          <c:spPr>
            <a:solidFill>
              <a:sysClr val="windowText" lastClr="000000">
                <a:lumMod val="65000"/>
                <a:lumOff val="35000"/>
              </a:sysClr>
            </a:solidFill>
            <a:ln w="25400"/>
          </c:spPr>
          <c:invertIfNegative val="0"/>
          <c:cat>
            <c:strRef>
              <c:f>[4]Sheet1!$B$62:$T$62</c:f>
              <c:strCache>
                <c:ptCount val="19"/>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strCache>
            </c:strRef>
          </c:cat>
          <c:val>
            <c:numRef>
              <c:f>'Graphique 10'!$B$4:$T$4</c:f>
              <c:numCache>
                <c:formatCode>0.0</c:formatCode>
                <c:ptCount val="19"/>
                <c:pt idx="0">
                  <c:v>-0.65815727001066193</c:v>
                </c:pt>
                <c:pt idx="1">
                  <c:v>-0.38521625576259932</c:v>
                </c:pt>
                <c:pt idx="2">
                  <c:v>-2.2665197033158835</c:v>
                </c:pt>
                <c:pt idx="3">
                  <c:v>-1.3427902469938635</c:v>
                </c:pt>
                <c:pt idx="4">
                  <c:v>-2.4607679194022403</c:v>
                </c:pt>
                <c:pt idx="5">
                  <c:v>-1.2012727168395188</c:v>
                </c:pt>
                <c:pt idx="6">
                  <c:v>-0.8652476354169325</c:v>
                </c:pt>
                <c:pt idx="7">
                  <c:v>-1.5269503561011977</c:v>
                </c:pt>
                <c:pt idx="8">
                  <c:v>8.9349797095561456E-2</c:v>
                </c:pt>
                <c:pt idx="9">
                  <c:v>0.72870183475650663</c:v>
                </c:pt>
                <c:pt idx="10">
                  <c:v>-2.0503620599273242</c:v>
                </c:pt>
                <c:pt idx="11">
                  <c:v>0.12847153296999814</c:v>
                </c:pt>
                <c:pt idx="12">
                  <c:v>0.26493031436067849</c:v>
                </c:pt>
                <c:pt idx="13">
                  <c:v>-0.62598283848349645</c:v>
                </c:pt>
                <c:pt idx="14">
                  <c:v>-1.0451355864500078</c:v>
                </c:pt>
                <c:pt idx="15">
                  <c:v>-1.4905986023465267</c:v>
                </c:pt>
                <c:pt idx="16">
                  <c:v>3.1963382681099439E-2</c:v>
                </c:pt>
                <c:pt idx="17">
                  <c:v>-0.15185319966199984</c:v>
                </c:pt>
                <c:pt idx="18">
                  <c:v>0.10155724801623744</c:v>
                </c:pt>
              </c:numCache>
            </c:numRef>
          </c:val>
          <c:extLst>
            <c:ext xmlns:c16="http://schemas.microsoft.com/office/drawing/2014/chart" uri="{C3380CC4-5D6E-409C-BE32-E72D297353CC}">
              <c16:uniqueId val="{00000001-F128-4F2A-A4A3-4C18F2995D23}"/>
            </c:ext>
          </c:extLst>
        </c:ser>
        <c:dLbls>
          <c:showLegendKey val="0"/>
          <c:showVal val="0"/>
          <c:showCatName val="0"/>
          <c:showSerName val="0"/>
          <c:showPercent val="0"/>
          <c:showBubbleSize val="0"/>
        </c:dLbls>
        <c:gapWidth val="150"/>
        <c:overlap val="100"/>
        <c:axId val="124900016"/>
        <c:axId val="124898840"/>
      </c:barChart>
      <c:lineChart>
        <c:grouping val="standard"/>
        <c:varyColors val="0"/>
        <c:ser>
          <c:idx val="2"/>
          <c:order val="2"/>
          <c:tx>
            <c:strRef>
              <c:f>'Graphique 10'!$A$9</c:f>
              <c:strCache>
                <c:ptCount val="1"/>
                <c:pt idx="0">
                  <c:v>Coût salarial unitaire</c:v>
                </c:pt>
              </c:strCache>
            </c:strRef>
          </c:tx>
          <c:spPr>
            <a:ln w="19050">
              <a:solidFill>
                <a:srgbClr val="C00000"/>
              </a:solidFill>
            </a:ln>
          </c:spPr>
          <c:marker>
            <c:symbol val="none"/>
          </c:marker>
          <c:cat>
            <c:strRef>
              <c:f>'Graphique 10'!$B$2:$T$2</c:f>
              <c:strCache>
                <c:ptCount val="19"/>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strCache>
            </c:strRef>
          </c:cat>
          <c:val>
            <c:numRef>
              <c:f>'Graphique 10'!$B$5:$T$5</c:f>
              <c:numCache>
                <c:formatCode>0.0</c:formatCode>
                <c:ptCount val="19"/>
                <c:pt idx="0">
                  <c:v>1.0045720708975026</c:v>
                </c:pt>
                <c:pt idx="1">
                  <c:v>4.1701866743151461</c:v>
                </c:pt>
                <c:pt idx="2">
                  <c:v>2.1715694841566435</c:v>
                </c:pt>
                <c:pt idx="3">
                  <c:v>0.94288541802689529</c:v>
                </c:pt>
                <c:pt idx="4">
                  <c:v>-0.24653580146893894</c:v>
                </c:pt>
                <c:pt idx="5">
                  <c:v>1.2838312538077323</c:v>
                </c:pt>
                <c:pt idx="6">
                  <c:v>2.3555059269886325</c:v>
                </c:pt>
                <c:pt idx="7">
                  <c:v>1.8734350359994822</c:v>
                </c:pt>
                <c:pt idx="8">
                  <c:v>4.2616368624369905</c:v>
                </c:pt>
                <c:pt idx="9">
                  <c:v>3.0285316824391506</c:v>
                </c:pt>
                <c:pt idx="10">
                  <c:v>-0.54408409109605316</c:v>
                </c:pt>
                <c:pt idx="11">
                  <c:v>2.3864812704419869</c:v>
                </c:pt>
                <c:pt idx="12">
                  <c:v>3.2844232267595919</c:v>
                </c:pt>
                <c:pt idx="13">
                  <c:v>1.833274113554384</c:v>
                </c:pt>
                <c:pt idx="14">
                  <c:v>-1.4153890581747319E-2</c:v>
                </c:pt>
                <c:pt idx="15">
                  <c:v>-1.0356835643342333</c:v>
                </c:pt>
                <c:pt idx="16">
                  <c:v>0.4756829369263027</c:v>
                </c:pt>
                <c:pt idx="17">
                  <c:v>1.6087954571126106</c:v>
                </c:pt>
                <c:pt idx="18">
                  <c:v>1.5535886736133708</c:v>
                </c:pt>
              </c:numCache>
            </c:numRef>
          </c:val>
          <c:smooth val="0"/>
          <c:extLst>
            <c:ext xmlns:c16="http://schemas.microsoft.com/office/drawing/2014/chart" uri="{C3380CC4-5D6E-409C-BE32-E72D297353CC}">
              <c16:uniqueId val="{00000002-F128-4F2A-A4A3-4C18F2995D23}"/>
            </c:ext>
          </c:extLst>
        </c:ser>
        <c:dLbls>
          <c:showLegendKey val="0"/>
          <c:showVal val="0"/>
          <c:showCatName val="0"/>
          <c:showSerName val="0"/>
          <c:showPercent val="0"/>
          <c:showBubbleSize val="0"/>
        </c:dLbls>
        <c:marker val="1"/>
        <c:smooth val="0"/>
        <c:axId val="124900016"/>
        <c:axId val="124898840"/>
      </c:lineChart>
      <c:catAx>
        <c:axId val="124900016"/>
        <c:scaling>
          <c:orientation val="minMax"/>
        </c:scaling>
        <c:delete val="0"/>
        <c:axPos val="b"/>
        <c:majorGridlines>
          <c:spPr>
            <a:ln w="6350">
              <a:solidFill>
                <a:srgbClr val="D9D9D9"/>
              </a:solidFill>
              <a:prstDash val="dash"/>
            </a:ln>
          </c:spPr>
        </c:majorGridlines>
        <c:numFmt formatCode="General" sourceLinked="0"/>
        <c:majorTickMark val="out"/>
        <c:minorTickMark val="none"/>
        <c:tickLblPos val="low"/>
        <c:spPr>
          <a:ln w="12700">
            <a:solidFill>
              <a:srgbClr val="414141">
                <a:lumMod val="60000"/>
                <a:lumOff val="40000"/>
              </a:srgbClr>
            </a:solidFill>
            <a:prstDash val="solid"/>
          </a:ln>
        </c:spPr>
        <c:crossAx val="124898840"/>
        <c:crosses val="autoZero"/>
        <c:auto val="1"/>
        <c:lblAlgn val="ctr"/>
        <c:lblOffset val="0"/>
        <c:tickLblSkip val="1"/>
        <c:tickMarkSkip val="1"/>
        <c:noMultiLvlLbl val="0"/>
      </c:catAx>
      <c:valAx>
        <c:axId val="124898840"/>
        <c:scaling>
          <c:orientation val="minMax"/>
        </c:scaling>
        <c:delete val="0"/>
        <c:axPos val="l"/>
        <c:majorGridlines>
          <c:spPr>
            <a:ln w="6350">
              <a:solidFill>
                <a:srgbClr val="D9D9D9"/>
              </a:solidFill>
              <a:prstDash val="dash"/>
            </a:ln>
          </c:spPr>
        </c:majorGridlines>
        <c:numFmt formatCode="General" sourceLinked="0"/>
        <c:majorTickMark val="out"/>
        <c:minorTickMark val="none"/>
        <c:tickLblPos val="nextTo"/>
        <c:spPr>
          <a:ln w="12700">
            <a:solidFill>
              <a:srgbClr val="414141">
                <a:lumMod val="60000"/>
                <a:lumOff val="40000"/>
              </a:srgbClr>
            </a:solidFill>
            <a:prstDash val="solid"/>
          </a:ln>
        </c:spPr>
        <c:crossAx val="124900016"/>
        <c:crosses val="autoZero"/>
        <c:crossBetween val="between"/>
      </c:valAx>
      <c:spPr>
        <a:noFill/>
        <a:ln w="12700">
          <a:solidFill>
            <a:srgbClr val="414141">
              <a:lumMod val="60000"/>
              <a:lumOff val="40000"/>
            </a:srgbClr>
          </a:solidFill>
          <a:prstDash val="solid"/>
        </a:ln>
      </c:spPr>
    </c:plotArea>
    <c:legend>
      <c:legendPos val="b"/>
      <c:layout>
        <c:manualLayout>
          <c:xMode val="edge"/>
          <c:yMode val="edge"/>
          <c:x val="0.11939857685233585"/>
          <c:y val="0.93029639615494386"/>
          <c:w val="0.78408329798912879"/>
          <c:h val="6.4557165748364898E-2"/>
        </c:manualLayout>
      </c:layout>
      <c:overlay val="0"/>
    </c:legend>
    <c:plotVisOnly val="1"/>
    <c:dispBlanksAs val="gap"/>
    <c:showDLblsOverMax val="0"/>
  </c:chart>
  <c:spPr>
    <a:solidFill>
      <a:schemeClr val="bg1"/>
    </a:solidFill>
    <a:ln w="25400">
      <a:noFill/>
    </a:ln>
  </c:spPr>
  <c:txPr>
    <a:bodyPr/>
    <a:lstStyle/>
    <a:p>
      <a:pPr>
        <a:defRPr sz="900">
          <a:solidFill>
            <a:sysClr val="windowText" lastClr="000000"/>
          </a:solidFill>
          <a:latin typeface="+mn-lt"/>
          <a:ea typeface="Trebuchet MS"/>
          <a:cs typeface="Trebuchet MS"/>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017210534904161E-2"/>
          <c:y val="3.5218334044941159E-2"/>
          <c:w val="0.8827380283758236"/>
          <c:h val="0.83855999782284218"/>
        </c:manualLayout>
      </c:layout>
      <c:scatterChart>
        <c:scatterStyle val="lineMarker"/>
        <c:varyColors val="0"/>
        <c:ser>
          <c:idx val="0"/>
          <c:order val="0"/>
          <c:tx>
            <c:strRef>
              <c:f>AmecoCurrent!$H$165</c:f>
              <c:strCache>
                <c:ptCount val="1"/>
                <c:pt idx="0">
                  <c:v>Groeivoet reëel bbp per uur 1991-2018*</c:v>
                </c:pt>
              </c:strCache>
            </c:strRef>
          </c:tx>
          <c:spPr>
            <a:ln w="25400" cap="rnd">
              <a:noFill/>
              <a:round/>
            </a:ln>
            <a:effectLst/>
          </c:spPr>
          <c:marker>
            <c:symbol val="circle"/>
            <c:size val="5"/>
            <c:spPr>
              <a:solidFill>
                <a:srgbClr val="C00000"/>
              </a:solidFill>
              <a:ln w="9525">
                <a:solidFill>
                  <a:srgbClr val="C00000"/>
                </a:solidFill>
              </a:ln>
              <a:effectLst/>
            </c:spPr>
          </c:marker>
          <c:dLbls>
            <c:dLbl>
              <c:idx val="0"/>
              <c:layout>
                <c:manualLayout>
                  <c:x val="-1.3648253647425659E-2"/>
                  <c:y val="4.2229867864143261E-2"/>
                </c:manualLayout>
              </c:layout>
              <c:tx>
                <c:rich>
                  <a:bodyPr/>
                  <a:lstStyle/>
                  <a:p>
                    <a:fld id="{E2BBF879-B4A5-478E-A2A4-FDE2C5B0C687}" type="CELLREF">
                      <a:rPr lang="en-US">
                        <a:solidFill>
                          <a:srgbClr val="FF0000"/>
                        </a:solidFill>
                      </a:rPr>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{E2BBF879-B4A5-478E-A2A4-FDE2C5B0C687}</c15:txfldGUID>
                      <c15:f>'1991-2018 FR NL'!$W$8</c15:f>
                      <c15:dlblFieldTableCache>
                        <c:ptCount val="1"/>
                        <c:pt idx="0">
                          <c:v>Belgique</c:v>
                        </c:pt>
                      </c15:dlblFieldTableCache>
                    </c15:dlblFTEntry>
                  </c15:dlblFieldTable>
                  <c15:showDataLabelsRange val="0"/>
                </c:ext>
                <c:ext xmlns:c16="http://schemas.microsoft.com/office/drawing/2014/chart" uri="{C3380CC4-5D6E-409C-BE32-E72D297353CC}">
                  <c16:uniqueId val="{00000000-5B6D-4032-9FCD-8CF0C31EE592}"/>
                </c:ext>
              </c:extLst>
            </c:dLbl>
            <c:dLbl>
              <c:idx val="1"/>
              <c:layout/>
              <c:tx>
                <c:rich>
                  <a:bodyPr/>
                  <a:lstStyle/>
                  <a:p>
                    <a:fld id="{557F7C11-24FC-4A90-AEBC-108688459B7D}"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{557F7C11-24FC-4A90-AEBC-108688459B7D}</c15:txfldGUID>
                      <c15:f>'1991-2018 FR NL'!$W$9</c15:f>
                      <c15:dlblFieldTableCache>
                        <c:ptCount val="1"/>
                        <c:pt idx="0">
                          <c:v>Bulgarie*</c:v>
                        </c:pt>
                      </c15:dlblFieldTableCache>
                    </c15:dlblFTEntry>
                  </c15:dlblFieldTable>
                  <c15:showDataLabelsRange val="0"/>
                </c:ext>
                <c:ext xmlns:c16="http://schemas.microsoft.com/office/drawing/2014/chart" uri="{C3380CC4-5D6E-409C-BE32-E72D297353CC}">
                  <c16:uniqueId val="{00000001-5B6D-4032-9FCD-8CF0C31EE592}"/>
                </c:ext>
              </c:extLst>
            </c:dLbl>
            <c:dLbl>
              <c:idx val="2"/>
              <c:layout/>
              <c:tx>
                <c:rich>
                  <a:bodyPr/>
                  <a:lstStyle/>
                  <a:p>
                    <a:fld id="{B7D6EC11-E2F5-4F65-9CA4-AF271F5AF5E4}" type="CELLREF">
                      <a:rPr lang="en-US"/>
                      <a:pPr/>
                      <a:t>[CELLREF]</a:t>
                    </a:fld>
                    <a:endParaRPr lang="en-US"/>
                  </a:p>
                </c:rich>
              </c:tx>
              <c:showLegendKey val="0"/>
              <c:showVal val="1"/>
              <c:showCatName val="1"/>
              <c:showSerName val="0"/>
              <c:showPercent val="0"/>
              <c:showBubbleSize val="0"/>
              <c:separator> </c:separator>
              <c:extLst>
                <c:ext xmlns:c15="http://schemas.microsoft.com/office/drawing/2012/chart" uri="{CE6537A1-D6FC-4f65-9D91-7224C49458BB}">
                  <c15:layout/>
                  <c15:dlblFieldTable>
                    <c15:dlblFTEntry>
                      <c15:txfldGUID>{B7D6EC11-E2F5-4F65-9CA4-AF271F5AF5E4}</c15:txfldGUID>
                      <c15:f>'1991-2018 FR NL'!$W$10</c15:f>
                      <c15:dlblFieldTableCache>
                        <c:ptCount val="1"/>
                        <c:pt idx="0">
                          <c:v>Tchéquie *</c:v>
                        </c:pt>
                      </c15:dlblFieldTableCache>
                    </c15:dlblFTEntry>
                  </c15:dlblFieldTable>
                  <c15:showDataLabelsRange val="0"/>
                </c:ext>
                <c:ext xmlns:c16="http://schemas.microsoft.com/office/drawing/2014/chart" uri="{C3380CC4-5D6E-409C-BE32-E72D297353CC}">
                  <c16:uniqueId val="{00000002-5B6D-4032-9FCD-8CF0C31EE592}"/>
                </c:ext>
              </c:extLst>
            </c:dLbl>
            <c:dLbl>
              <c:idx val="3"/>
              <c:layout>
                <c:manualLayout>
                  <c:x val="-3.6955701311266895E-2"/>
                  <c:y val="-6.4666822303640556E-2"/>
                </c:manualLayout>
              </c:layout>
              <c:tx>
                <c:rich>
                  <a:bodyPr rot="0" spcFirstLastPara="1" vertOverflow="clip" horzOverflow="clip" vert="horz" wrap="square" lIns="38100" tIns="19050" rIns="38100" bIns="19050" anchor="ctr" anchorCtr="1">
                    <a:noAutofit/>
                  </a:bodyPr>
                  <a:lstStyle/>
                  <a:p>
                    <a:pPr>
                      <a:defRPr sz="900" b="0" i="0" u="none" strike="noStrike" kern="1200" baseline="0">
                        <a:solidFill>
                          <a:sysClr val="windowText" lastClr="000000"/>
                        </a:solidFill>
                        <a:latin typeface="+mn-lt"/>
                        <a:ea typeface="+mn-ea"/>
                        <a:cs typeface="+mn-cs"/>
                      </a:defRPr>
                    </a:pPr>
                    <a:fld id="{D2623772-982A-499B-8CB5-CEAD5C79FE93}" type="CELLREF">
                      <a:rPr lang="en-US"/>
                      <a:pPr>
                        <a:defRPr/>
                      </a:pPr>
                      <a:t>[CELLREF]</a:t>
                    </a:fld>
                    <a:endParaRPr lang="en-US"/>
                  </a:p>
                </c:rich>
              </c:tx>
              <c:spPr>
                <a:solidFill>
                  <a:sysClr val="window" lastClr="FFFFFF"/>
                </a:solidFill>
                <a:ln>
                  <a:noFill/>
                </a:ln>
                <a:effectLst/>
              </c:spPr>
              <c:txPr>
                <a:bodyPr rot="0" spcFirstLastPara="1" vertOverflow="clip" horzOverflow="clip" vert="horz" wrap="square" lIns="38100" tIns="19050" rIns="38100" bIns="19050" anchor="ctr" anchorCtr="1">
                  <a:noAutofit/>
                </a:bodyPr>
                <a:lstStyle/>
                <a:p>
                  <a:pPr>
                    <a:defRPr sz="900" b="0" i="0" u="none" strike="noStrike" kern="1200" baseline="0">
                      <a:solidFill>
                        <a:sysClr val="windowText" lastClr="000000"/>
                      </a:solidFill>
                      <a:latin typeface="+mn-lt"/>
                      <a:ea typeface="+mn-ea"/>
                      <a:cs typeface="+mn-cs"/>
                    </a:defRPr>
                  </a:pPr>
                  <a:endParaRPr lang="en-US"/>
                </a:p>
              </c:txPr>
              <c:dLblPos val="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6.1691336444451572E-2"/>
                      <c:h val="4.5055032190309083E-2"/>
                    </c:manualLayout>
                  </c15:layout>
                  <c15:dlblFieldTable>
                    <c15:dlblFTEntry>
                      <c15:txfldGUID>{D2623772-982A-499B-8CB5-CEAD5C79FE93}</c15:txfldGUID>
                      <c15:f>'1991-2018 FR NL'!$W$11</c15:f>
                      <c15:dlblFieldTableCache>
                        <c:ptCount val="1"/>
                        <c:pt idx="0">
                          <c:v>Danemark</c:v>
                        </c:pt>
                      </c15:dlblFieldTableCache>
                    </c15:dlblFTEntry>
                  </c15:dlblFieldTable>
                  <c15:showDataLabelsRange val="0"/>
                </c:ext>
                <c:ext xmlns:c16="http://schemas.microsoft.com/office/drawing/2014/chart" uri="{C3380CC4-5D6E-409C-BE32-E72D297353CC}">
                  <c16:uniqueId val="{00000003-5B6D-4032-9FCD-8CF0C31EE592}"/>
                </c:ext>
              </c:extLst>
            </c:dLbl>
            <c:dLbl>
              <c:idx val="4"/>
              <c:layout>
                <c:manualLayout>
                  <c:x val="-4.1059811515413984E-2"/>
                  <c:y val="-4.0600150691075809E-2"/>
                </c:manualLayout>
              </c:layout>
              <c:tx>
                <c:rich>
                  <a:bodyPr/>
                  <a:lstStyle/>
                  <a:p>
                    <a:fld id="{A49D3ABD-938E-4901-B776-B875E297D332}"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{A49D3ABD-938E-4901-B776-B875E297D332}</c15:txfldGUID>
                      <c15:f>'1991-2018 FR NL'!$W$12</c15:f>
                      <c15:dlblFieldTableCache>
                        <c:ptCount val="1"/>
                        <c:pt idx="0">
                          <c:v>Allemagne</c:v>
                        </c:pt>
                      </c15:dlblFieldTableCache>
                    </c15:dlblFTEntry>
                  </c15:dlblFieldTable>
                  <c15:showDataLabelsRange val="0"/>
                </c:ext>
                <c:ext xmlns:c16="http://schemas.microsoft.com/office/drawing/2014/chart" uri="{C3380CC4-5D6E-409C-BE32-E72D297353CC}">
                  <c16:uniqueId val="{00000004-5B6D-4032-9FCD-8CF0C31EE592}"/>
                </c:ext>
              </c:extLst>
            </c:dLbl>
            <c:dLbl>
              <c:idx val="5"/>
              <c:layout>
                <c:manualLayout>
                  <c:x val="-9.324009324009324E-3"/>
                  <c:y val="-2.6815639312524897E-2"/>
                </c:manualLayout>
              </c:layout>
              <c:tx>
                <c:rich>
                  <a:bodyPr/>
                  <a:lstStyle/>
                  <a:p>
                    <a:fld id="{32347E0F-92B9-439A-B4CD-C25EFAC0F470}"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{32347E0F-92B9-439A-B4CD-C25EFAC0F470}</c15:txfldGUID>
                      <c15:f>'1991-2018 FR NL'!$W$13</c15:f>
                      <c15:dlblFieldTableCache>
                        <c:ptCount val="1"/>
                        <c:pt idx="0">
                          <c:v>Estonie*</c:v>
                        </c:pt>
                      </c15:dlblFieldTableCache>
                    </c15:dlblFTEntry>
                  </c15:dlblFieldTable>
                  <c15:showDataLabelsRange val="0"/>
                </c:ext>
                <c:ext xmlns:c16="http://schemas.microsoft.com/office/drawing/2014/chart" uri="{C3380CC4-5D6E-409C-BE32-E72D297353CC}">
                  <c16:uniqueId val="{00000005-5B6D-4032-9FCD-8CF0C31EE592}"/>
                </c:ext>
              </c:extLst>
            </c:dLbl>
            <c:dLbl>
              <c:idx val="6"/>
              <c:layout>
                <c:manualLayout>
                  <c:x val="0"/>
                  <c:y val="1.191806191667776E-2"/>
                </c:manualLayout>
              </c:layout>
              <c:tx>
                <c:rich>
                  <a:bodyPr/>
                  <a:lstStyle/>
                  <a:p>
                    <a:fld id="{A27A76E7-7538-42E0-A3C6-62BDCF98AC6C}"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{A27A76E7-7538-42E0-A3C6-62BDCF98AC6C}</c15:txfldGUID>
                      <c15:f>'1991-2018 FR NL'!$W$14</c15:f>
                      <c15:dlblFieldTableCache>
                        <c:ptCount val="1"/>
                        <c:pt idx="0">
                          <c:v>Irlande</c:v>
                        </c:pt>
                      </c15:dlblFieldTableCache>
                    </c15:dlblFTEntry>
                  </c15:dlblFieldTable>
                  <c15:showDataLabelsRange val="0"/>
                </c:ext>
                <c:ext xmlns:c16="http://schemas.microsoft.com/office/drawing/2014/chart" uri="{C3380CC4-5D6E-409C-BE32-E72D297353CC}">
                  <c16:uniqueId val="{00000006-5B6D-4032-9FCD-8CF0C31EE592}"/>
                </c:ext>
              </c:extLst>
            </c:dLbl>
            <c:dLbl>
              <c:idx val="7"/>
              <c:layout>
                <c:manualLayout>
                  <c:x val="2.6020852139652106E-18"/>
                  <c:y val="2.8769845764567828E-2"/>
                </c:manualLayout>
              </c:layout>
              <c:tx>
                <c:rich>
                  <a:bodyPr rot="0" spcFirstLastPara="1" vertOverflow="clip" horzOverflow="clip" vert="horz" wrap="square" lIns="38100" tIns="19050" rIns="38100" bIns="19050" anchor="ctr" anchorCtr="1">
                    <a:noAutofit/>
                  </a:bodyPr>
                  <a:lstStyle/>
                  <a:p>
                    <a:pPr>
                      <a:defRPr sz="900" b="0" i="0" u="none" strike="noStrike" kern="1200" baseline="0">
                        <a:solidFill>
                          <a:sysClr val="windowText" lastClr="000000"/>
                        </a:solidFill>
                        <a:latin typeface="+mn-lt"/>
                        <a:ea typeface="+mn-ea"/>
                        <a:cs typeface="+mn-cs"/>
                      </a:defRPr>
                    </a:pPr>
                    <a:fld id="{7C006266-737F-41DD-846F-A70C245AF5ED}" type="CELLREF">
                      <a:rPr lang="en-US"/>
                      <a:pPr>
                        <a:defRPr/>
                      </a:pPr>
                      <a:t>[CELLREF]</a:t>
                    </a:fld>
                    <a:endParaRPr lang="en-US"/>
                  </a:p>
                </c:rich>
              </c:tx>
              <c:spPr>
                <a:solidFill>
                  <a:sysClr val="window" lastClr="FFFFFF"/>
                </a:solidFill>
                <a:ln>
                  <a:noFill/>
                </a:ln>
                <a:effectLst/>
              </c:spPr>
              <c:txPr>
                <a:bodyPr rot="0" spcFirstLastPara="1" vertOverflow="clip" horzOverflow="clip" vert="horz" wrap="square" lIns="38100" tIns="19050" rIns="38100" bIns="19050" anchor="ctr" anchorCtr="1">
                  <a:noAutofit/>
                </a:bodyPr>
                <a:lstStyle/>
                <a:p>
                  <a:pPr>
                    <a:defRPr sz="900" b="0" i="0" u="none" strike="noStrike" kern="1200" baseline="0">
                      <a:solidFill>
                        <a:sysClr val="windowText" lastClr="000000"/>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4.7646509805134872E-2"/>
                      <c:h val="3.1987256590934973E-2"/>
                    </c:manualLayout>
                  </c15:layout>
                  <c15:dlblFieldTable>
                    <c15:dlblFTEntry>
                      <c15:txfldGUID>{7C006266-737F-41DD-846F-A70C245AF5ED}</c15:txfldGUID>
                      <c15:f>'1991-2018 FR NL'!$W$15</c15:f>
                      <c15:dlblFieldTableCache>
                        <c:ptCount val="1"/>
                        <c:pt idx="0">
                          <c:v>Grèce</c:v>
                        </c:pt>
                      </c15:dlblFieldTableCache>
                    </c15:dlblFTEntry>
                  </c15:dlblFieldTable>
                  <c15:showDataLabelsRange val="0"/>
                </c:ext>
                <c:ext xmlns:c16="http://schemas.microsoft.com/office/drawing/2014/chart" uri="{C3380CC4-5D6E-409C-BE32-E72D297353CC}">
                  <c16:uniqueId val="{00000007-5B6D-4032-9FCD-8CF0C31EE592}"/>
                </c:ext>
              </c:extLst>
            </c:dLbl>
            <c:dLbl>
              <c:idx val="8"/>
              <c:layout>
                <c:manualLayout>
                  <c:x val="0"/>
                  <c:y val="8.6439776998987108E-3"/>
                </c:manualLayout>
              </c:layout>
              <c:tx>
                <c:rich>
                  <a:bodyPr/>
                  <a:lstStyle/>
                  <a:p>
                    <a:fld id="{C994AFAC-D904-41B9-878C-3D42A9EF2722}"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{C994AFAC-D904-41B9-878C-3D42A9EF2722}</c15:txfldGUID>
                      <c15:f>'1991-2018 FR NL'!$W$16</c15:f>
                      <c15:dlblFieldTableCache>
                        <c:ptCount val="1"/>
                        <c:pt idx="0">
                          <c:v>Espagne</c:v>
                        </c:pt>
                      </c15:dlblFieldTableCache>
                    </c15:dlblFTEntry>
                  </c15:dlblFieldTable>
                  <c15:showDataLabelsRange val="0"/>
                </c:ext>
                <c:ext xmlns:c16="http://schemas.microsoft.com/office/drawing/2014/chart" uri="{C3380CC4-5D6E-409C-BE32-E72D297353CC}">
                  <c16:uniqueId val="{00000008-5B6D-4032-9FCD-8CF0C31EE592}"/>
                </c:ext>
              </c:extLst>
            </c:dLbl>
            <c:dLbl>
              <c:idx val="9"/>
              <c:layout>
                <c:manualLayout>
                  <c:x val="-1.1188811188811189E-2"/>
                  <c:y val="2.6815639312524897E-2"/>
                </c:manualLayout>
              </c:layout>
              <c:tx>
                <c:rich>
                  <a:bodyPr/>
                  <a:lstStyle/>
                  <a:p>
                    <a:fld id="{6FCADBD1-84B1-4E8F-B8E1-BA640F526D52}"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{6FCADBD1-84B1-4E8F-B8E1-BA640F526D52}</c15:txfldGUID>
                      <c15:f>'1991-2018 FR NL'!$S$17</c15:f>
                      <c15:dlblFieldTableCache>
                        <c:ptCount val="1"/>
                        <c:pt idx="0">
                          <c:v>France</c:v>
                        </c:pt>
                      </c15:dlblFieldTableCache>
                    </c15:dlblFTEntry>
                  </c15:dlblFieldTable>
                  <c15:showDataLabelsRange val="0"/>
                </c:ext>
                <c:ext xmlns:c16="http://schemas.microsoft.com/office/drawing/2014/chart" uri="{C3380CC4-5D6E-409C-BE32-E72D297353CC}">
                  <c16:uniqueId val="{00000009-5B6D-4032-9FCD-8CF0C31EE592}"/>
                </c:ext>
              </c:extLst>
            </c:dLbl>
            <c:dLbl>
              <c:idx val="10"/>
              <c:layout>
                <c:manualLayout>
                  <c:x val="-6.8375278499016459E-17"/>
                  <c:y val="-1.7877092875016598E-2"/>
                </c:manualLayout>
              </c:layout>
              <c:tx>
                <c:rich>
                  <a:bodyPr/>
                  <a:lstStyle/>
                  <a:p>
                    <a:fld id="{E3B128B3-84F3-4ECC-8A17-561FEAF159A9}"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{E3B128B3-84F3-4ECC-8A17-561FEAF159A9}</c15:txfldGUID>
                      <c15:f>'1991-2018 FR NL'!$W$18</c15:f>
                      <c15:dlblFieldTableCache>
                        <c:ptCount val="1"/>
                        <c:pt idx="0">
                          <c:v>Croatie*</c:v>
                        </c:pt>
                      </c15:dlblFieldTableCache>
                    </c15:dlblFTEntry>
                  </c15:dlblFieldTable>
                  <c15:showDataLabelsRange val="0"/>
                </c:ext>
                <c:ext xmlns:c16="http://schemas.microsoft.com/office/drawing/2014/chart" uri="{C3380CC4-5D6E-409C-BE32-E72D297353CC}">
                  <c16:uniqueId val="{0000000A-5B6D-4032-9FCD-8CF0C31EE592}"/>
                </c:ext>
              </c:extLst>
            </c:dLbl>
            <c:dLbl>
              <c:idx val="11"/>
              <c:layout/>
              <c:tx>
                <c:rich>
                  <a:bodyPr/>
                  <a:lstStyle/>
                  <a:p>
                    <a:fld id="{145631DC-A90E-4B28-95D6-4087AC847D07}"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{145631DC-A90E-4B28-95D6-4087AC847D07}</c15:txfldGUID>
                      <c15:f>'1991-2018 FR NL'!$W$19</c15:f>
                      <c15:dlblFieldTableCache>
                        <c:ptCount val="1"/>
                        <c:pt idx="0">
                          <c:v>Italie</c:v>
                        </c:pt>
                      </c15:dlblFieldTableCache>
                    </c15:dlblFTEntry>
                  </c15:dlblFieldTable>
                  <c15:showDataLabelsRange val="0"/>
                </c:ext>
                <c:ext xmlns:c16="http://schemas.microsoft.com/office/drawing/2014/chart" uri="{C3380CC4-5D6E-409C-BE32-E72D297353CC}">
                  <c16:uniqueId val="{0000000B-5B6D-4032-9FCD-8CF0C31EE592}"/>
                </c:ext>
              </c:extLst>
            </c:dLbl>
            <c:dLbl>
              <c:idx val="12"/>
              <c:layout/>
              <c:tx>
                <c:rich>
                  <a:bodyPr/>
                  <a:lstStyle/>
                  <a:p>
                    <a:fld id="{2DCBD4AD-95D5-4FA5-B6B8-6E19FF95A109}"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{2DCBD4AD-95D5-4FA5-B6B8-6E19FF95A109}</c15:txfldGUID>
                      <c15:f>'1991-2018 FR NL'!$W$20</c15:f>
                      <c15:dlblFieldTableCache>
                        <c:ptCount val="1"/>
                        <c:pt idx="0">
                          <c:v>Chypre*</c:v>
                        </c:pt>
                      </c15:dlblFieldTableCache>
                    </c15:dlblFTEntry>
                  </c15:dlblFieldTable>
                  <c15:showDataLabelsRange val="0"/>
                </c:ext>
                <c:ext xmlns:c16="http://schemas.microsoft.com/office/drawing/2014/chart" uri="{C3380CC4-5D6E-409C-BE32-E72D297353CC}">
                  <c16:uniqueId val="{0000000C-5B6D-4032-9FCD-8CF0C31EE592}"/>
                </c:ext>
              </c:extLst>
            </c:dLbl>
            <c:dLbl>
              <c:idx val="13"/>
              <c:layout>
                <c:manualLayout>
                  <c:x val="-3.3858802272933807E-3"/>
                  <c:y val="2.3247025144446293E-2"/>
                </c:manualLayout>
              </c:layout>
              <c:tx>
                <c:rich>
                  <a:bodyPr/>
                  <a:lstStyle/>
                  <a:p>
                    <a:fld id="{64850CFB-459F-485B-AF02-5C06CE4E51A5}"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{64850CFB-459F-485B-AF02-5C06CE4E51A5}</c15:txfldGUID>
                      <c15:f>'1991-2018 FR NL'!$W$21</c15:f>
                      <c15:dlblFieldTableCache>
                        <c:ptCount val="1"/>
                        <c:pt idx="0">
                          <c:v>Lettonie*</c:v>
                        </c:pt>
                      </c15:dlblFieldTableCache>
                    </c15:dlblFTEntry>
                  </c15:dlblFieldTable>
                  <c15:showDataLabelsRange val="0"/>
                </c:ext>
                <c:ext xmlns:c16="http://schemas.microsoft.com/office/drawing/2014/chart" uri="{C3380CC4-5D6E-409C-BE32-E72D297353CC}">
                  <c16:uniqueId val="{0000000D-5B6D-4032-9FCD-8CF0C31EE592}"/>
                </c:ext>
              </c:extLst>
            </c:dLbl>
            <c:dLbl>
              <c:idx val="14"/>
              <c:layout>
                <c:manualLayout>
                  <c:x val="1.3053613053612917E-2"/>
                  <c:y val="0"/>
                </c:manualLayout>
              </c:layout>
              <c:tx>
                <c:rich>
                  <a:bodyPr/>
                  <a:lstStyle/>
                  <a:p>
                    <a:fld id="{5EF617DD-4852-4A59-98CF-4D8A7FAE5A69}"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{5EF617DD-4852-4A59-98CF-4D8A7FAE5A69}</c15:txfldGUID>
                      <c15:f>'1991-2018 FR NL'!$W$22</c15:f>
                      <c15:dlblFieldTableCache>
                        <c:ptCount val="1"/>
                        <c:pt idx="0">
                          <c:v>Lituanie*</c:v>
                        </c:pt>
                      </c15:dlblFieldTableCache>
                    </c15:dlblFTEntry>
                  </c15:dlblFieldTable>
                  <c15:showDataLabelsRange val="0"/>
                </c:ext>
                <c:ext xmlns:c16="http://schemas.microsoft.com/office/drawing/2014/chart" uri="{C3380CC4-5D6E-409C-BE32-E72D297353CC}">
                  <c16:uniqueId val="{0000000E-5B6D-4032-9FCD-8CF0C31EE592}"/>
                </c:ext>
              </c:extLst>
            </c:dLbl>
            <c:dLbl>
              <c:idx val="15"/>
              <c:layout>
                <c:manualLayout>
                  <c:x val="-2.2377622377622378E-2"/>
                  <c:y val="-4.4692732187541495E-2"/>
                </c:manualLayout>
              </c:layout>
              <c:tx>
                <c:rich>
                  <a:bodyPr/>
                  <a:lstStyle/>
                  <a:p>
                    <a:fld id="{D22DEC83-739A-45B0-B0AD-27A53F1497F5}"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{D22DEC83-739A-45B0-B0AD-27A53F1497F5}</c15:txfldGUID>
                      <c15:f>'1991-2018 FR NL'!$W$23</c15:f>
                      <c15:dlblFieldTableCache>
                        <c:ptCount val="1"/>
                        <c:pt idx="0">
                          <c:v>Luxembourg</c:v>
                        </c:pt>
                      </c15:dlblFieldTableCache>
                    </c15:dlblFTEntry>
                  </c15:dlblFieldTable>
                  <c15:showDataLabelsRange val="0"/>
                </c:ext>
                <c:ext xmlns:c16="http://schemas.microsoft.com/office/drawing/2014/chart" uri="{C3380CC4-5D6E-409C-BE32-E72D297353CC}">
                  <c16:uniqueId val="{0000000F-5B6D-4032-9FCD-8CF0C31EE592}"/>
                </c:ext>
              </c:extLst>
            </c:dLbl>
            <c:dLbl>
              <c:idx val="16"/>
              <c:layout>
                <c:manualLayout>
                  <c:x val="-1.3577732518669382E-3"/>
                  <c:y val="-2.8092927524671071E-2"/>
                </c:manualLayout>
              </c:layout>
              <c:tx>
                <c:rich>
                  <a:bodyPr/>
                  <a:lstStyle/>
                  <a:p>
                    <a:fld id="{A3CE6BAD-A0D2-41A2-9660-A06CE938EF54}"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{A3CE6BAD-A0D2-41A2-9660-A06CE938EF54}</c15:txfldGUID>
                      <c15:f>'1991-2018 FR NL'!$W$24</c15:f>
                      <c15:dlblFieldTableCache>
                        <c:ptCount val="1"/>
                        <c:pt idx="0">
                          <c:v>Hongrie*</c:v>
                        </c:pt>
                      </c15:dlblFieldTableCache>
                    </c15:dlblFTEntry>
                  </c15:dlblFieldTable>
                  <c15:showDataLabelsRange val="0"/>
                </c:ext>
                <c:ext xmlns:c16="http://schemas.microsoft.com/office/drawing/2014/chart" uri="{C3380CC4-5D6E-409C-BE32-E72D297353CC}">
                  <c16:uniqueId val="{00000010-5B6D-4032-9FCD-8CF0C31EE592}"/>
                </c:ext>
              </c:extLst>
            </c:dLbl>
            <c:dLbl>
              <c:idx val="17"/>
              <c:layout>
                <c:manualLayout>
                  <c:x val="6.7888662593347908E-3"/>
                  <c:y val="2.5931933099696373E-2"/>
                </c:manualLayout>
              </c:layout>
              <c:tx>
                <c:rich>
                  <a:bodyPr/>
                  <a:lstStyle/>
                  <a:p>
                    <a:fld id="{FDC78CFE-9E23-4FD5-8844-B7BCCA932A8B}"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{FDC78CFE-9E23-4FD5-8844-B7BCCA932A8B}</c15:txfldGUID>
                      <c15:f>'1991-2018 FR NL'!$W$25</c15:f>
                      <c15:dlblFieldTableCache>
                        <c:ptCount val="1"/>
                        <c:pt idx="0">
                          <c:v>Malte*</c:v>
                        </c:pt>
                      </c15:dlblFieldTableCache>
                    </c15:dlblFTEntry>
                  </c15:dlblFieldTable>
                  <c15:showDataLabelsRange val="0"/>
                </c:ext>
                <c:ext xmlns:c16="http://schemas.microsoft.com/office/drawing/2014/chart" uri="{C3380CC4-5D6E-409C-BE32-E72D297353CC}">
                  <c16:uniqueId val="{00000011-5B6D-4032-9FCD-8CF0C31EE592}"/>
                </c:ext>
              </c:extLst>
            </c:dLbl>
            <c:dLbl>
              <c:idx val="18"/>
              <c:layout>
                <c:manualLayout>
                  <c:x val="2.0366598778003973E-2"/>
                  <c:y val="-3.2414916374620462E-2"/>
                </c:manualLayout>
              </c:layout>
              <c:tx>
                <c:rich>
                  <a:bodyPr/>
                  <a:lstStyle/>
                  <a:p>
                    <a:fld id="{CC6439E6-33EF-4D32-A3C2-DCF228D95412}"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{CC6439E6-33EF-4D32-A3C2-DCF228D95412}</c15:txfldGUID>
                      <c15:f>'1991-2018 FR NL'!$W$26</c15:f>
                      <c15:dlblFieldTableCache>
                        <c:ptCount val="1"/>
                        <c:pt idx="0">
                          <c:v>Pays-Bas</c:v>
                        </c:pt>
                      </c15:dlblFieldTableCache>
                    </c15:dlblFTEntry>
                  </c15:dlblFieldTable>
                  <c15:showDataLabelsRange val="0"/>
                </c:ext>
                <c:ext xmlns:c16="http://schemas.microsoft.com/office/drawing/2014/chart" uri="{C3380CC4-5D6E-409C-BE32-E72D297353CC}">
                  <c16:uniqueId val="{00000012-5B6D-4032-9FCD-8CF0C31EE592}"/>
                </c:ext>
              </c:extLst>
            </c:dLbl>
            <c:dLbl>
              <c:idx val="19"/>
              <c:layout>
                <c:manualLayout>
                  <c:x val="-6.8375278499016459E-17"/>
                  <c:y val="-4.4692732187541495E-2"/>
                </c:manualLayout>
              </c:layout>
              <c:tx>
                <c:rich>
                  <a:bodyPr/>
                  <a:lstStyle/>
                  <a:p>
                    <a:fld id="{D882233A-B271-4011-981A-180AEDF0692B}"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{D882233A-B271-4011-981A-180AEDF0692B}</c15:txfldGUID>
                      <c15:f>'1991-2018 FR NL'!$W$27</c15:f>
                      <c15:dlblFieldTableCache>
                        <c:ptCount val="1"/>
                        <c:pt idx="0">
                          <c:v>Autriche*</c:v>
                        </c:pt>
                      </c15:dlblFieldTableCache>
                    </c15:dlblFTEntry>
                  </c15:dlblFieldTable>
                  <c15:showDataLabelsRange val="0"/>
                </c:ext>
                <c:ext xmlns:c16="http://schemas.microsoft.com/office/drawing/2014/chart" uri="{C3380CC4-5D6E-409C-BE32-E72D297353CC}">
                  <c16:uniqueId val="{00000013-5B6D-4032-9FCD-8CF0C31EE592}"/>
                </c:ext>
              </c:extLst>
            </c:dLbl>
            <c:dLbl>
              <c:idx val="20"/>
              <c:layout/>
              <c:tx>
                <c:rich>
                  <a:bodyPr/>
                  <a:lstStyle/>
                  <a:p>
                    <a:fld id="{6E9B24F9-8C91-4F85-8363-2D30CD95009E}"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{6E9B24F9-8C91-4F85-8363-2D30CD95009E}</c15:txfldGUID>
                      <c15:f>'1991-2018 FR NL'!$W$28</c15:f>
                      <c15:dlblFieldTableCache>
                        <c:ptCount val="1"/>
                        <c:pt idx="0">
                          <c:v>Pologne*</c:v>
                        </c:pt>
                      </c15:dlblFieldTableCache>
                    </c15:dlblFTEntry>
                  </c15:dlblFieldTable>
                  <c15:showDataLabelsRange val="0"/>
                </c:ext>
                <c:ext xmlns:c16="http://schemas.microsoft.com/office/drawing/2014/chart" uri="{C3380CC4-5D6E-409C-BE32-E72D297353CC}">
                  <c16:uniqueId val="{00000014-5B6D-4032-9FCD-8CF0C31EE592}"/>
                </c:ext>
              </c:extLst>
            </c:dLbl>
            <c:dLbl>
              <c:idx val="21"/>
              <c:layout>
                <c:manualLayout>
                  <c:x val="-4.6164290563475902E-2"/>
                  <c:y val="3.0253921949645688E-2"/>
                </c:manualLayout>
              </c:layout>
              <c:tx>
                <c:rich>
                  <a:bodyPr/>
                  <a:lstStyle/>
                  <a:p>
                    <a:fld id="{DF24B16A-3D4B-439E-B2E1-DCE711C0E13D}"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{DF24B16A-3D4B-439E-B2E1-DCE711C0E13D}</c15:txfldGUID>
                      <c15:f>'1991-2018 FR NL'!$W$29</c15:f>
                      <c15:dlblFieldTableCache>
                        <c:ptCount val="1"/>
                        <c:pt idx="0">
                          <c:v>Portugal</c:v>
                        </c:pt>
                      </c15:dlblFieldTableCache>
                    </c15:dlblFTEntry>
                  </c15:dlblFieldTable>
                  <c15:showDataLabelsRange val="0"/>
                </c:ext>
                <c:ext xmlns:c16="http://schemas.microsoft.com/office/drawing/2014/chart" uri="{C3380CC4-5D6E-409C-BE32-E72D297353CC}">
                  <c16:uniqueId val="{00000015-5B6D-4032-9FCD-8CF0C31EE592}"/>
                </c:ext>
              </c:extLst>
            </c:dLbl>
            <c:dLbl>
              <c:idx val="22"/>
              <c:layout/>
              <c:tx>
                <c:rich>
                  <a:bodyPr/>
                  <a:lstStyle/>
                  <a:p>
                    <a:fld id="{8F839753-0FE6-4BC2-AD6E-C46EFF6A8941}"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{8F839753-0FE6-4BC2-AD6E-C46EFF6A8941}</c15:txfldGUID>
                      <c15:f>'1991-2018 FR NL'!$W$30</c15:f>
                      <c15:dlblFieldTableCache>
                        <c:ptCount val="1"/>
                        <c:pt idx="0">
                          <c:v>Roumanie*</c:v>
                        </c:pt>
                      </c15:dlblFieldTableCache>
                    </c15:dlblFTEntry>
                  </c15:dlblFieldTable>
                  <c15:showDataLabelsRange val="0"/>
                </c:ext>
                <c:ext xmlns:c16="http://schemas.microsoft.com/office/drawing/2014/chart" uri="{C3380CC4-5D6E-409C-BE32-E72D297353CC}">
                  <c16:uniqueId val="{00000016-5B6D-4032-9FCD-8CF0C31EE592}"/>
                </c:ext>
              </c:extLst>
            </c:dLbl>
            <c:dLbl>
              <c:idx val="23"/>
              <c:layout/>
              <c:tx>
                <c:rich>
                  <a:bodyPr/>
                  <a:lstStyle/>
                  <a:p>
                    <a:fld id="{B78F3AB9-BCA2-4126-AA05-43531E2F91A0}"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{B78F3AB9-BCA2-4126-AA05-43531E2F91A0}</c15:txfldGUID>
                      <c15:f>'1991-2018 FR NL'!$W$31</c15:f>
                      <c15:dlblFieldTableCache>
                        <c:ptCount val="1"/>
                        <c:pt idx="0">
                          <c:v>Slovénie *</c:v>
                        </c:pt>
                      </c15:dlblFieldTableCache>
                    </c15:dlblFTEntry>
                  </c15:dlblFieldTable>
                  <c15:showDataLabelsRange val="0"/>
                </c:ext>
                <c:ext xmlns:c16="http://schemas.microsoft.com/office/drawing/2014/chart" uri="{C3380CC4-5D6E-409C-BE32-E72D297353CC}">
                  <c16:uniqueId val="{00000017-5B6D-4032-9FCD-8CF0C31EE592}"/>
                </c:ext>
              </c:extLst>
            </c:dLbl>
            <c:dLbl>
              <c:idx val="24"/>
              <c:layout/>
              <c:tx>
                <c:rich>
                  <a:bodyPr/>
                  <a:lstStyle/>
                  <a:p>
                    <a:fld id="{BAA25685-1B28-4425-A880-EB23171F2036}"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{BAA25685-1B28-4425-A880-EB23171F2036}</c15:txfldGUID>
                      <c15:f>'1991-2018 FR NL'!$W$32</c15:f>
                      <c15:dlblFieldTableCache>
                        <c:ptCount val="1"/>
                        <c:pt idx="0">
                          <c:v>Slovaquie *</c:v>
                        </c:pt>
                      </c15:dlblFieldTableCache>
                    </c15:dlblFTEntry>
                  </c15:dlblFieldTable>
                  <c15:showDataLabelsRange val="0"/>
                </c:ext>
                <c:ext xmlns:c16="http://schemas.microsoft.com/office/drawing/2014/chart" uri="{C3380CC4-5D6E-409C-BE32-E72D297353CC}">
                  <c16:uniqueId val="{00000018-5B6D-4032-9FCD-8CF0C31EE592}"/>
                </c:ext>
              </c:extLst>
            </c:dLbl>
            <c:dLbl>
              <c:idx val="25"/>
              <c:layout/>
              <c:tx>
                <c:rich>
                  <a:bodyPr/>
                  <a:lstStyle/>
                  <a:p>
                    <a:fld id="{9CA41E31-790B-42DD-B920-E2855ADAC2B7}"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{9CA41E31-790B-42DD-B920-E2855ADAC2B7}</c15:txfldGUID>
                      <c15:f>'1991-2018 FR NL'!$W$33</c15:f>
                      <c15:dlblFieldTableCache>
                        <c:ptCount val="1"/>
                        <c:pt idx="0">
                          <c:v>Finlande</c:v>
                        </c:pt>
                      </c15:dlblFieldTableCache>
                    </c15:dlblFTEntry>
                  </c15:dlblFieldTable>
                  <c15:showDataLabelsRange val="0"/>
                </c:ext>
                <c:ext xmlns:c16="http://schemas.microsoft.com/office/drawing/2014/chart" uri="{C3380CC4-5D6E-409C-BE32-E72D297353CC}">
                  <c16:uniqueId val="{00000019-5B6D-4032-9FCD-8CF0C31EE592}"/>
                </c:ext>
              </c:extLst>
            </c:dLbl>
            <c:dLbl>
              <c:idx val="26"/>
              <c:layout/>
              <c:tx>
                <c:rich>
                  <a:bodyPr/>
                  <a:lstStyle/>
                  <a:p>
                    <a:fld id="{25F0EAF8-DE6F-420F-90E3-6EDCBD93E455}"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{25F0EAF8-DE6F-420F-90E3-6EDCBD93E455}</c15:txfldGUID>
                      <c15:f>'1991-2018 FR NL'!$W$34</c15:f>
                      <c15:dlblFieldTableCache>
                        <c:ptCount val="1"/>
                        <c:pt idx="0">
                          <c:v>Suède</c:v>
                        </c:pt>
                      </c15:dlblFieldTableCache>
                    </c15:dlblFTEntry>
                  </c15:dlblFieldTable>
                  <c15:showDataLabelsRange val="0"/>
                </c:ext>
                <c:ext xmlns:c16="http://schemas.microsoft.com/office/drawing/2014/chart" uri="{C3380CC4-5D6E-409C-BE32-E72D297353CC}">
                  <c16:uniqueId val="{0000001A-5B6D-4032-9FCD-8CF0C31EE592}"/>
                </c:ext>
              </c:extLst>
            </c:dLbl>
            <c:dLbl>
              <c:idx val="27"/>
              <c:layout>
                <c:manualLayout>
                  <c:x val="-1.3675055699803292E-16"/>
                  <c:y val="-2.3836123833355521E-2"/>
                </c:manualLayout>
              </c:layout>
              <c:tx>
                <c:rich>
                  <a:bodyPr/>
                  <a:lstStyle/>
                  <a:p>
                    <a:fld id="{6A096284-54ED-4EE3-85CD-C819D36D2104}"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{6A096284-54ED-4EE3-85CD-C819D36D2104}</c15:txfldGUID>
                      <c15:f>'1991-2018 FR NL'!$W$35</c15:f>
                      <c15:dlblFieldTableCache>
                        <c:ptCount val="1"/>
                        <c:pt idx="0">
                          <c:v>Islande*</c:v>
                        </c:pt>
                      </c15:dlblFieldTableCache>
                    </c15:dlblFTEntry>
                  </c15:dlblFieldTable>
                  <c15:showDataLabelsRange val="0"/>
                </c:ext>
                <c:ext xmlns:c16="http://schemas.microsoft.com/office/drawing/2014/chart" uri="{C3380CC4-5D6E-409C-BE32-E72D297353CC}">
                  <c16:uniqueId val="{0000001B-5B6D-4032-9FCD-8CF0C31EE592}"/>
                </c:ext>
              </c:extLst>
            </c:dLbl>
            <c:dLbl>
              <c:idx val="28"/>
              <c:layout>
                <c:manualLayout>
                  <c:x val="0"/>
                  <c:y val="-8.6439776998988704E-3"/>
                </c:manualLayout>
              </c:layout>
              <c:tx>
                <c:rich>
                  <a:bodyPr/>
                  <a:lstStyle/>
                  <a:p>
                    <a:fld id="{22E93C32-FDCC-4289-AD9B-AE40AB8C4313}"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{22E93C32-FDCC-4289-AD9B-AE40AB8C4313}</c15:txfldGUID>
                      <c15:f>'1991-2018 FR NL'!$W$36</c15:f>
                      <c15:dlblFieldTableCache>
                        <c:ptCount val="1"/>
                        <c:pt idx="0">
                          <c:v>Norvège</c:v>
                        </c:pt>
                      </c15:dlblFieldTableCache>
                    </c15:dlblFTEntry>
                  </c15:dlblFieldTable>
                  <c15:showDataLabelsRange val="0"/>
                </c:ext>
                <c:ext xmlns:c16="http://schemas.microsoft.com/office/drawing/2014/chart" uri="{C3380CC4-5D6E-409C-BE32-E72D297353CC}">
                  <c16:uniqueId val="{0000001C-5B6D-4032-9FCD-8CF0C31EE592}"/>
                </c:ext>
              </c:extLst>
            </c:dLbl>
            <c:dLbl>
              <c:idx val="29"/>
              <c:layout>
                <c:manualLayout>
                  <c:x val="2.8513238289205604E-2"/>
                  <c:y val="2.3770938674721596E-2"/>
                </c:manualLayout>
              </c:layout>
              <c:tx>
                <c:rich>
                  <a:bodyPr/>
                  <a:lstStyle/>
                  <a:p>
                    <a:fld id="{40451111-3D2A-41E1-AEF4-264F07F810B6}"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{40451111-3D2A-41E1-AEF4-264F07F810B6}</c15:txfldGUID>
                      <c15:f>'1991-2018 FR NL'!$W$37</c15:f>
                      <c15:dlblFieldTableCache>
                        <c:ptCount val="1"/>
                        <c:pt idx="0">
                          <c:v>Suisse*</c:v>
                        </c:pt>
                      </c15:dlblFieldTableCache>
                    </c15:dlblFTEntry>
                  </c15:dlblFieldTable>
                  <c15:showDataLabelsRange val="0"/>
                </c:ext>
                <c:ext xmlns:c16="http://schemas.microsoft.com/office/drawing/2014/chart" uri="{C3380CC4-5D6E-409C-BE32-E72D297353CC}">
                  <c16:uniqueId val="{0000001D-5B6D-4032-9FCD-8CF0C31EE592}"/>
                </c:ext>
              </c:extLst>
            </c:dLbl>
            <c:dLbl>
              <c:idx val="30"/>
              <c:layout/>
              <c:tx>
                <c:rich>
                  <a:bodyPr/>
                  <a:lstStyle/>
                  <a:p>
                    <a:fld id="{B0AAABCD-2F1A-4D39-82B9-B6A3DBE09B7D}"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{B0AAABCD-2F1A-4D39-82B9-B6A3DBE09B7D}</c15:txfldGUID>
                      <c15:f>'1991-2018 FR NL'!$W$38</c15:f>
                      <c15:dlblFieldTableCache>
                        <c:ptCount val="1"/>
                        <c:pt idx="0">
                          <c:v>Japon*</c:v>
                        </c:pt>
                      </c15:dlblFieldTableCache>
                    </c15:dlblFTEntry>
                  </c15:dlblFieldTable>
                  <c15:showDataLabelsRange val="0"/>
                </c:ext>
                <c:ext xmlns:c16="http://schemas.microsoft.com/office/drawing/2014/chart" uri="{C3380CC4-5D6E-409C-BE32-E72D297353CC}">
                  <c16:uniqueId val="{0000001E-5B6D-4032-9FCD-8CF0C31EE592}"/>
                </c:ext>
              </c:extLst>
            </c:dLbl>
            <c:dLbl>
              <c:idx val="31"/>
              <c:layout/>
              <c:tx>
                <c:rich>
                  <a:bodyPr/>
                  <a:lstStyle/>
                  <a:p>
                    <a:fld id="{795524E5-88AC-4BD7-847E-D77617F6A184}"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{795524E5-88AC-4BD7-847E-D77617F6A184}</c15:txfldGUID>
                      <c15:f>'1991-2018 FR NL'!$W$39</c15:f>
                      <c15:dlblFieldTableCache>
                        <c:ptCount val="1"/>
                        <c:pt idx="0">
                          <c:v>États-Unis</c:v>
                        </c:pt>
                      </c15:dlblFieldTableCache>
                    </c15:dlblFTEntry>
                  </c15:dlblFieldTable>
                  <c15:showDataLabelsRange val="0"/>
                </c:ext>
                <c:ext xmlns:c16="http://schemas.microsoft.com/office/drawing/2014/chart" uri="{C3380CC4-5D6E-409C-BE32-E72D297353CC}">
                  <c16:uniqueId val="{0000001F-5B6D-4032-9FCD-8CF0C31EE592}"/>
                </c:ext>
              </c:extLst>
            </c:dLbl>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en-US"/>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xVal>
            <c:numRef>
              <c:f>AmecoCurrent!$G$166:$G$197</c:f>
              <c:numCache>
                <c:formatCode>0.0</c:formatCode>
                <c:ptCount val="32"/>
                <c:pt idx="0">
                  <c:v>2.8244335537442899</c:v>
                </c:pt>
                <c:pt idx="1">
                  <c:v>3.5678541204658498</c:v>
                </c:pt>
                <c:pt idx="2">
                  <c:v>4.3747737185758204</c:v>
                </c:pt>
                <c:pt idx="3">
                  <c:v>2.48563324952549</c:v>
                </c:pt>
                <c:pt idx="4">
                  <c:v>2.1336629939790597</c:v>
                </c:pt>
                <c:pt idx="5">
                  <c:v>4.6449949957796601</c:v>
                </c:pt>
                <c:pt idx="6">
                  <c:v>4.3916805288799701</c:v>
                </c:pt>
                <c:pt idx="7">
                  <c:v>2.78925337779294</c:v>
                </c:pt>
                <c:pt idx="8">
                  <c:v>3.1317469122097199</c:v>
                </c:pt>
                <c:pt idx="9">
                  <c:v>2.1378596985146099</c:v>
                </c:pt>
                <c:pt idx="10">
                  <c:v>3.2484473503604701</c:v>
                </c:pt>
                <c:pt idx="11">
                  <c:v>1.8358208133998102</c:v>
                </c:pt>
                <c:pt idx="12">
                  <c:v>3.7915919529522704</c:v>
                </c:pt>
                <c:pt idx="13">
                  <c:v>4.5568941353923798</c:v>
                </c:pt>
                <c:pt idx="14">
                  <c:v>5.0114912851754001</c:v>
                </c:pt>
                <c:pt idx="15">
                  <c:v>5.3861159113363106</c:v>
                </c:pt>
                <c:pt idx="16">
                  <c:v>4.2534711188515306</c:v>
                </c:pt>
                <c:pt idx="17">
                  <c:v>4.2037183212498599</c:v>
                </c:pt>
                <c:pt idx="18">
                  <c:v>2.9587432991918998</c:v>
                </c:pt>
                <c:pt idx="19">
                  <c:v>2.6165322342915203</c:v>
                </c:pt>
                <c:pt idx="20">
                  <c:v>4.23426399203335</c:v>
                </c:pt>
                <c:pt idx="21">
                  <c:v>2.74417974265369</c:v>
                </c:pt>
                <c:pt idx="22">
                  <c:v>3.24165588268073</c:v>
                </c:pt>
                <c:pt idx="23">
                  <c:v>2.2894391329141701</c:v>
                </c:pt>
                <c:pt idx="24">
                  <c:v>5.0671160261330801</c:v>
                </c:pt>
                <c:pt idx="25">
                  <c:v>1.55357831078593</c:v>
                </c:pt>
                <c:pt idx="26">
                  <c:v>0.98956932691405297</c:v>
                </c:pt>
                <c:pt idx="27">
                  <c:v>3.7740672117297502</c:v>
                </c:pt>
                <c:pt idx="28">
                  <c:v>2.7939792164239496</c:v>
                </c:pt>
                <c:pt idx="29">
                  <c:v>3.3430717705650799</c:v>
                </c:pt>
                <c:pt idx="30">
                  <c:v>1.41950946717129</c:v>
                </c:pt>
                <c:pt idx="31">
                  <c:v>3.17831605866601</c:v>
                </c:pt>
              </c:numCache>
            </c:numRef>
          </c:xVal>
          <c:yVal>
            <c:numRef>
              <c:f>AmecoCurrent!$H$166:$H$197</c:f>
              <c:numCache>
                <c:formatCode>0.0</c:formatCode>
                <c:ptCount val="32"/>
                <c:pt idx="0">
                  <c:v>1.0837104673487201</c:v>
                </c:pt>
                <c:pt idx="1">
                  <c:v>2.53989804077119</c:v>
                </c:pt>
                <c:pt idx="2">
                  <c:v>2.4992664949313697</c:v>
                </c:pt>
                <c:pt idx="3">
                  <c:v>1.31421294064011</c:v>
                </c:pt>
                <c:pt idx="4">
                  <c:v>1.35744469225449</c:v>
                </c:pt>
                <c:pt idx="5">
                  <c:v>4.5013715060866897</c:v>
                </c:pt>
                <c:pt idx="6">
                  <c:v>3.8022774642618695</c:v>
                </c:pt>
                <c:pt idx="7">
                  <c:v>0.68638694457308103</c:v>
                </c:pt>
                <c:pt idx="8">
                  <c:v>0.90797546101388793</c:v>
                </c:pt>
                <c:pt idx="9">
                  <c:v>1.2059835050060701</c:v>
                </c:pt>
                <c:pt idx="10">
                  <c:v>2.12101838214793</c:v>
                </c:pt>
                <c:pt idx="11">
                  <c:v>0.61337374430958702</c:v>
                </c:pt>
                <c:pt idx="12">
                  <c:v>1.2858136916329599</c:v>
                </c:pt>
                <c:pt idx="13">
                  <c:v>4.3624733099928195</c:v>
                </c:pt>
                <c:pt idx="14">
                  <c:v>4.2060663479787301</c:v>
                </c:pt>
                <c:pt idx="15">
                  <c:v>0.41360487901151999</c:v>
                </c:pt>
                <c:pt idx="16">
                  <c:v>2.06500622520407</c:v>
                </c:pt>
                <c:pt idx="17">
                  <c:v>2.0080334344933197</c:v>
                </c:pt>
                <c:pt idx="18">
                  <c:v>1.0327599674046599</c:v>
                </c:pt>
                <c:pt idx="19">
                  <c:v>1.2897357747667</c:v>
                </c:pt>
                <c:pt idx="20">
                  <c:v>3.9804915093834001</c:v>
                </c:pt>
                <c:pt idx="21">
                  <c:v>1.12384625275943</c:v>
                </c:pt>
                <c:pt idx="22">
                  <c:v>4.4529666013252402</c:v>
                </c:pt>
                <c:pt idx="23">
                  <c:v>2.6693707414708698</c:v>
                </c:pt>
                <c:pt idx="24">
                  <c:v>3.6763145262785701</c:v>
                </c:pt>
                <c:pt idx="25">
                  <c:v>1.8429729821258301</c:v>
                </c:pt>
                <c:pt idx="26">
                  <c:v>1.6417293165993601</c:v>
                </c:pt>
                <c:pt idx="27">
                  <c:v>2.0652781152816098</c:v>
                </c:pt>
                <c:pt idx="28">
                  <c:v>1.2931707480697199</c:v>
                </c:pt>
                <c:pt idx="29">
                  <c:v>1.0801907280805398</c:v>
                </c:pt>
                <c:pt idx="30">
                  <c:v>1.4325597415531899</c:v>
                </c:pt>
                <c:pt idx="31">
                  <c:v>1.5719553066927801</c:v>
                </c:pt>
              </c:numCache>
            </c:numRef>
          </c:yVal>
          <c:smooth val="0"/>
          <c:extLst>
            <c:ext xmlns:c16="http://schemas.microsoft.com/office/drawing/2014/chart" uri="{C3380CC4-5D6E-409C-BE32-E72D297353CC}">
              <c16:uniqueId val="{00000020-5B6D-4032-9FCD-8CF0C31EE592}"/>
            </c:ext>
          </c:extLst>
        </c:ser>
        <c:dLbls>
          <c:showLegendKey val="0"/>
          <c:showVal val="0"/>
          <c:showCatName val="0"/>
          <c:showSerName val="0"/>
          <c:showPercent val="0"/>
          <c:showBubbleSize val="0"/>
        </c:dLbls>
        <c:axId val="560305680"/>
        <c:axId val="560308632"/>
      </c:scatterChart>
      <c:valAx>
        <c:axId val="560305680"/>
        <c:scaling>
          <c:orientation val="minMax"/>
        </c:scaling>
        <c:delete val="0"/>
        <c:axPos val="b"/>
        <c:majorGridlines>
          <c:spPr>
            <a:ln w="9525" cap="flat" cmpd="sng" algn="ctr">
              <a:solidFill>
                <a:schemeClr val="bg1">
                  <a:lumMod val="75000"/>
                </a:schemeClr>
              </a:solidFill>
              <a:prstDash val="sysDot"/>
              <a:round/>
            </a:ln>
            <a:effectLst/>
          </c:spPr>
        </c:majorGridlines>
        <c:title>
          <c:tx>
            <c:rich>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r>
                  <a:rPr lang="en-US" baseline="0"/>
                  <a:t>Revenus moyens de la croissance annuelle/travailleur 1991-2018*</a:t>
                </a:r>
                <a:endParaRPr lang="en-US"/>
              </a:p>
            </c:rich>
          </c:tx>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title>
        <c:numFmt formatCode="0.0" sourceLinked="1"/>
        <c:majorTickMark val="none"/>
        <c:minorTickMark val="none"/>
        <c:tickLblPos val="nextTo"/>
        <c:spPr>
          <a:noFill/>
          <a:ln w="9525" cap="flat" cmpd="sng" algn="ctr">
            <a:solidFill>
              <a:schemeClr val="bg1">
                <a:lumMod val="50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560308632"/>
        <c:crosses val="autoZero"/>
        <c:crossBetween val="midCat"/>
      </c:valAx>
      <c:valAx>
        <c:axId val="560308632"/>
        <c:scaling>
          <c:orientation val="minMax"/>
        </c:scaling>
        <c:delete val="0"/>
        <c:axPos val="l"/>
        <c:majorGridlines>
          <c:spPr>
            <a:ln w="9525" cap="flat" cmpd="sng" algn="ctr">
              <a:solidFill>
                <a:schemeClr val="bg1">
                  <a:lumMod val="75000"/>
                </a:schemeClr>
              </a:solidFill>
              <a:prstDash val="sysDot"/>
              <a:round/>
            </a:ln>
            <a:effectLst/>
          </c:spPr>
        </c:majorGridlines>
        <c:title>
          <c:tx>
            <c:rich>
              <a:bodyPr rot="-54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r>
                  <a:rPr lang="en-US"/>
                  <a:t>Taux de croissance du PIB réel</a:t>
                </a:r>
                <a:r>
                  <a:rPr lang="en-US" baseline="0"/>
                  <a:t> horaire </a:t>
                </a:r>
                <a:r>
                  <a:rPr lang="en-US"/>
                  <a:t>1991-2018*</a:t>
                </a:r>
              </a:p>
            </c:rich>
          </c:tx>
          <c:layout/>
          <c:overlay val="0"/>
          <c:spPr>
            <a:noFill/>
            <a:ln>
              <a:noFill/>
            </a:ln>
            <a:effectLst/>
          </c:spPr>
          <c:txPr>
            <a:bodyPr rot="-54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title>
        <c:numFmt formatCode="0.0" sourceLinked="1"/>
        <c:majorTickMark val="none"/>
        <c:minorTickMark val="none"/>
        <c:tickLblPos val="nextTo"/>
        <c:spPr>
          <a:noFill/>
          <a:ln w="9525" cap="flat" cmpd="sng" algn="ctr">
            <a:solidFill>
              <a:schemeClr val="bg1">
                <a:lumMod val="50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560305680"/>
        <c:crosses val="autoZero"/>
        <c:crossBetween val="midCat"/>
      </c:valAx>
      <c:spPr>
        <a:noFill/>
        <a:ln>
          <a:solidFill>
            <a:schemeClr val="bg1">
              <a:lumMod val="50000"/>
            </a:schemeClr>
          </a:solidFill>
        </a:ln>
        <a:effectLst/>
      </c:spPr>
    </c:plotArea>
    <c:plotVisOnly val="1"/>
    <c:dispBlanksAs val="gap"/>
    <c:showDLblsOverMax val="0"/>
  </c:chart>
  <c:spPr>
    <a:noFill/>
    <a:ln>
      <a:noFill/>
    </a:ln>
    <a:effectLst/>
  </c:spPr>
  <c:txPr>
    <a:bodyPr/>
    <a:lstStyle/>
    <a:p>
      <a:pPr>
        <a:defRPr sz="900">
          <a:solidFill>
            <a:sysClr val="windowText" lastClr="000000"/>
          </a:solidFill>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'Graphique 2 NL FR'!$W$5</c:f>
              <c:strCache>
                <c:ptCount val="1"/>
                <c:pt idx="0">
                  <c:v>BBP per arbeidsuur (tegen koopkrachtpariteit, in ECU/EUR)</c:v>
                </c:pt>
              </c:strCache>
            </c:strRef>
          </c:tx>
          <c:spPr>
            <a:ln w="25400" cap="rnd">
              <a:noFill/>
              <a:round/>
            </a:ln>
            <a:effectLst/>
          </c:spPr>
          <c:marker>
            <c:symbol val="circle"/>
            <c:size val="5"/>
            <c:spPr>
              <a:solidFill>
                <a:srgbClr val="C00000"/>
              </a:solidFill>
              <a:ln w="9525">
                <a:solidFill>
                  <a:srgbClr val="C00000"/>
                </a:solidFill>
              </a:ln>
              <a:effectLst/>
            </c:spPr>
          </c:marker>
          <c:dLbls>
            <c:dLbl>
              <c:idx val="0"/>
              <c:layout/>
              <c:tx>
                <c:rich>
                  <a:bodyPr/>
                  <a:lstStyle/>
                  <a:p>
                    <a:fld id="{610AEEA9-B68C-451B-846B-A0AB13E99267}"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{610AEEA9-B68C-451B-846B-A0AB13E99267}</c15:txfldGUID>
                      <c15:f>'Graphique 2 NL FR'!$U$6</c15:f>
                      <c15:dlblFieldTableCache>
                        <c:ptCount val="1"/>
                        <c:pt idx="0">
                          <c:v>BE 1991</c:v>
                        </c:pt>
                      </c15:dlblFieldTableCache>
                    </c15:dlblFTEntry>
                  </c15:dlblFieldTable>
                  <c15:showDataLabelsRange val="0"/>
                </c:ext>
                <c:ext xmlns:c16="http://schemas.microsoft.com/office/drawing/2014/chart" uri="{C3380CC4-5D6E-409C-BE32-E72D297353CC}">
                  <c16:uniqueId val="{00000000-7D4D-4F55-B1AF-3DB30E14D18D}"/>
                </c:ext>
              </c:extLst>
            </c:dLbl>
            <c:dLbl>
              <c:idx val="1"/>
              <c:layout/>
              <c:tx>
                <c:rich>
                  <a:bodyPr/>
                  <a:lstStyle/>
                  <a:p>
                    <a:fld id="{B688B1DB-58A8-48BB-AF66-8A9CE59864D9}"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{B688B1DB-58A8-48BB-AF66-8A9CE59864D9}</c15:txfldGUID>
                      <c15:f>'Graphique 2 NL FR'!$U$7</c15:f>
                      <c15:dlblFieldTableCache>
                        <c:ptCount val="1"/>
                        <c:pt idx="0">
                          <c:v>BE 2018</c:v>
                        </c:pt>
                      </c15:dlblFieldTableCache>
                    </c15:dlblFTEntry>
                  </c15:dlblFieldTable>
                  <c15:showDataLabelsRange val="0"/>
                </c:ext>
                <c:ext xmlns:c16="http://schemas.microsoft.com/office/drawing/2014/chart" uri="{C3380CC4-5D6E-409C-BE32-E72D297353CC}">
                  <c16:uniqueId val="{00000001-7D4D-4F55-B1AF-3DB30E14D18D}"/>
                </c:ext>
              </c:extLst>
            </c:dLbl>
            <c:dLbl>
              <c:idx val="2"/>
              <c:layout>
                <c:manualLayout>
                  <c:x val="0"/>
                  <c:y val="1.191539953741971E-2"/>
                </c:manualLayout>
              </c:layout>
              <c:tx>
                <c:rich>
                  <a:bodyPr/>
                  <a:lstStyle/>
                  <a:p>
                    <a:fld id="{6D8D26E1-890E-4A0D-84AB-028FF0D0B9ED}"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{6D8D26E1-890E-4A0D-84AB-028FF0D0B9ED}</c15:txfldGUID>
                      <c15:f>'Graphique 2 NL FR'!$U$8</c15:f>
                      <c15:dlblFieldTableCache>
                        <c:ptCount val="1"/>
                        <c:pt idx="0">
                          <c:v>DE 1991</c:v>
                        </c:pt>
                      </c15:dlblFieldTableCache>
                    </c15:dlblFTEntry>
                  </c15:dlblFieldTable>
                  <c15:showDataLabelsRange val="0"/>
                </c:ext>
                <c:ext xmlns:c16="http://schemas.microsoft.com/office/drawing/2014/chart" uri="{C3380CC4-5D6E-409C-BE32-E72D297353CC}">
                  <c16:uniqueId val="{00000002-7D4D-4F55-B1AF-3DB30E14D18D}"/>
                </c:ext>
              </c:extLst>
            </c:dLbl>
            <c:dLbl>
              <c:idx val="3"/>
              <c:layout>
                <c:manualLayout>
                  <c:x val="-9.2378752886837154E-3"/>
                  <c:y val="-1.9064639259871674E-2"/>
                </c:manualLayout>
              </c:layout>
              <c:tx>
                <c:rich>
                  <a:bodyPr/>
                  <a:lstStyle/>
                  <a:p>
                    <a:fld id="{FE24BF18-61F8-4A9E-A3DE-FA9561CF5FF8}"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{FE24BF18-61F8-4A9E-A3DE-FA9561CF5FF8}</c15:txfldGUID>
                      <c15:f>'Graphique 2 NL FR'!$U$9</c15:f>
                      <c15:dlblFieldTableCache>
                        <c:ptCount val="1"/>
                        <c:pt idx="0">
                          <c:v>DE 2018</c:v>
                        </c:pt>
                      </c15:dlblFieldTableCache>
                    </c15:dlblFTEntry>
                  </c15:dlblFieldTable>
                  <c15:showDataLabelsRange val="0"/>
                </c:ext>
                <c:ext xmlns:c16="http://schemas.microsoft.com/office/drawing/2014/chart" uri="{C3380CC4-5D6E-409C-BE32-E72D297353CC}">
                  <c16:uniqueId val="{00000003-7D4D-4F55-B1AF-3DB30E14D18D}"/>
                </c:ext>
              </c:extLst>
            </c:dLbl>
            <c:dLbl>
              <c:idx val="4"/>
              <c:layout/>
              <c:tx>
                <c:rich>
                  <a:bodyPr/>
                  <a:lstStyle/>
                  <a:p>
                    <a:fld id="{3C8F1E91-A223-4C7B-8F37-4EFB3202728B}"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{3C8F1E91-A223-4C7B-8F37-4EFB3202728B}</c15:txfldGUID>
                      <c15:f>'Graphique 2 NL FR'!$U$10</c15:f>
                      <c15:dlblFieldTableCache>
                        <c:ptCount val="1"/>
                        <c:pt idx="0">
                          <c:v>FR 1991</c:v>
                        </c:pt>
                      </c15:dlblFieldTableCache>
                    </c15:dlblFTEntry>
                  </c15:dlblFieldTable>
                  <c15:showDataLabelsRange val="0"/>
                </c:ext>
                <c:ext xmlns:c16="http://schemas.microsoft.com/office/drawing/2014/chart" uri="{C3380CC4-5D6E-409C-BE32-E72D297353CC}">
                  <c16:uniqueId val="{00000004-7D4D-4F55-B1AF-3DB30E14D18D}"/>
                </c:ext>
              </c:extLst>
            </c:dLbl>
            <c:dLbl>
              <c:idx val="5"/>
              <c:layout/>
              <c:tx>
                <c:rich>
                  <a:bodyPr/>
                  <a:lstStyle/>
                  <a:p>
                    <a:fld id="{1B112CE2-9ED6-4EBA-B839-6F5374428620}"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{1B112CE2-9ED6-4EBA-B839-6F5374428620}</c15:txfldGUID>
                      <c15:f>'Graphique 2 NL FR'!$U$11</c15:f>
                      <c15:dlblFieldTableCache>
                        <c:ptCount val="1"/>
                        <c:pt idx="0">
                          <c:v>FR 2018</c:v>
                        </c:pt>
                      </c15:dlblFieldTableCache>
                    </c15:dlblFTEntry>
                  </c15:dlblFieldTable>
                  <c15:showDataLabelsRange val="0"/>
                </c:ext>
                <c:ext xmlns:c16="http://schemas.microsoft.com/office/drawing/2014/chart" uri="{C3380CC4-5D6E-409C-BE32-E72D297353CC}">
                  <c16:uniqueId val="{00000005-7D4D-4F55-B1AF-3DB30E14D18D}"/>
                </c:ext>
              </c:extLst>
            </c:dLbl>
            <c:dLbl>
              <c:idx val="6"/>
              <c:layout/>
              <c:tx>
                <c:rich>
                  <a:bodyPr/>
                  <a:lstStyle/>
                  <a:p>
                    <a:fld id="{455B90F7-4BC9-44A8-BE98-90B88ADC457F}"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{455B90F7-4BC9-44A8-BE98-90B88ADC457F}</c15:txfldGUID>
                      <c15:f>'Graphique 2 NL FR'!$U$12</c15:f>
                      <c15:dlblFieldTableCache>
                        <c:ptCount val="1"/>
                        <c:pt idx="0">
                          <c:v>IT 1991</c:v>
                        </c:pt>
                      </c15:dlblFieldTableCache>
                    </c15:dlblFTEntry>
                  </c15:dlblFieldTable>
                  <c15:showDataLabelsRange val="0"/>
                </c:ext>
                <c:ext xmlns:c16="http://schemas.microsoft.com/office/drawing/2014/chart" uri="{C3380CC4-5D6E-409C-BE32-E72D297353CC}">
                  <c16:uniqueId val="{00000006-7D4D-4F55-B1AF-3DB30E14D18D}"/>
                </c:ext>
              </c:extLst>
            </c:dLbl>
            <c:dLbl>
              <c:idx val="7"/>
              <c:layout/>
              <c:tx>
                <c:rich>
                  <a:bodyPr/>
                  <a:lstStyle/>
                  <a:p>
                    <a:fld id="{7DCC69D4-0DAC-4690-A7E2-5B6265F61CBA}"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{7DCC69D4-0DAC-4690-A7E2-5B6265F61CBA}</c15:txfldGUID>
                      <c15:f>'Graphique 2 NL FR'!$U$13</c15:f>
                      <c15:dlblFieldTableCache>
                        <c:ptCount val="1"/>
                        <c:pt idx="0">
                          <c:v>IT 2018</c:v>
                        </c:pt>
                      </c15:dlblFieldTableCache>
                    </c15:dlblFTEntry>
                  </c15:dlblFieldTable>
                  <c15:showDataLabelsRange val="0"/>
                </c:ext>
                <c:ext xmlns:c16="http://schemas.microsoft.com/office/drawing/2014/chart" uri="{C3380CC4-5D6E-409C-BE32-E72D297353CC}">
                  <c16:uniqueId val="{00000007-7D4D-4F55-B1AF-3DB30E14D18D}"/>
                </c:ext>
              </c:extLst>
            </c:dLbl>
            <c:dLbl>
              <c:idx val="8"/>
              <c:layout/>
              <c:tx>
                <c:rich>
                  <a:bodyPr/>
                  <a:lstStyle/>
                  <a:p>
                    <a:fld id="{5AE88EDF-55CF-43FD-A1F6-C916E184F051}"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{5AE88EDF-55CF-43FD-A1F6-C916E184F051}</c15:txfldGUID>
                      <c15:f>'Graphique 2 NL FR'!$U$14</c15:f>
                      <c15:dlblFieldTableCache>
                        <c:ptCount val="1"/>
                        <c:pt idx="0">
                          <c:v>NL 1991</c:v>
                        </c:pt>
                      </c15:dlblFieldTableCache>
                    </c15:dlblFTEntry>
                  </c15:dlblFieldTable>
                  <c15:showDataLabelsRange val="0"/>
                </c:ext>
                <c:ext xmlns:c16="http://schemas.microsoft.com/office/drawing/2014/chart" uri="{C3380CC4-5D6E-409C-BE32-E72D297353CC}">
                  <c16:uniqueId val="{00000008-7D4D-4F55-B1AF-3DB30E14D18D}"/>
                </c:ext>
              </c:extLst>
            </c:dLbl>
            <c:dLbl>
              <c:idx val="9"/>
              <c:layout>
                <c:manualLayout>
                  <c:x val="-5.542725173210173E-2"/>
                  <c:y val="-2.6213878982323573E-2"/>
                </c:manualLayout>
              </c:layout>
              <c:tx>
                <c:rich>
                  <a:bodyPr/>
                  <a:lstStyle/>
                  <a:p>
                    <a:fld id="{A048BDF8-152E-4849-81AC-92047E9C10B4}"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{A048BDF8-152E-4849-81AC-92047E9C10B4}</c15:txfldGUID>
                      <c15:f>'Graphique 2 NL FR'!$U$15</c15:f>
                      <c15:dlblFieldTableCache>
                        <c:ptCount val="1"/>
                        <c:pt idx="0">
                          <c:v>NL 2018</c:v>
                        </c:pt>
                      </c15:dlblFieldTableCache>
                    </c15:dlblFTEntry>
                  </c15:dlblFieldTable>
                  <c15:showDataLabelsRange val="0"/>
                </c:ext>
                <c:ext xmlns:c16="http://schemas.microsoft.com/office/drawing/2014/chart" uri="{C3380CC4-5D6E-409C-BE32-E72D297353CC}">
                  <c16:uniqueId val="{00000009-7D4D-4F55-B1AF-3DB30E14D18D}"/>
                </c:ext>
              </c:extLst>
            </c:dLbl>
            <c:dLbl>
              <c:idx val="10"/>
              <c:layout/>
              <c:tx>
                <c:rich>
                  <a:bodyPr/>
                  <a:lstStyle/>
                  <a:p>
                    <a:fld id="{AE9C8DAB-A6A8-4428-A57B-612205A6B47A}"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{AE9C8DAB-A6A8-4428-A57B-612205A6B47A}</c15:txfldGUID>
                      <c15:f>'Graphique 2 NL FR'!$U$16</c15:f>
                      <c15:dlblFieldTableCache>
                        <c:ptCount val="1"/>
                        <c:pt idx="0">
                          <c:v>FI 1991</c:v>
                        </c:pt>
                      </c15:dlblFieldTableCache>
                    </c15:dlblFTEntry>
                  </c15:dlblFieldTable>
                  <c15:showDataLabelsRange val="0"/>
                </c:ext>
                <c:ext xmlns:c16="http://schemas.microsoft.com/office/drawing/2014/chart" uri="{C3380CC4-5D6E-409C-BE32-E72D297353CC}">
                  <c16:uniqueId val="{0000000A-7D4D-4F55-B1AF-3DB30E14D18D}"/>
                </c:ext>
              </c:extLst>
            </c:dLbl>
            <c:dLbl>
              <c:idx val="11"/>
              <c:layout/>
              <c:tx>
                <c:rich>
                  <a:bodyPr/>
                  <a:lstStyle/>
                  <a:p>
                    <a:fld id="{88F020BF-7FDE-4866-908E-C9A0BACA84BC}"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{88F020BF-7FDE-4866-908E-C9A0BACA84BC}</c15:txfldGUID>
                      <c15:f>'Graphique 2 NL FR'!$U$17</c15:f>
                      <c15:dlblFieldTableCache>
                        <c:ptCount val="1"/>
                        <c:pt idx="0">
                          <c:v>FI 2018</c:v>
                        </c:pt>
                      </c15:dlblFieldTableCache>
                    </c15:dlblFTEntry>
                  </c15:dlblFieldTable>
                  <c15:showDataLabelsRange val="0"/>
                </c:ext>
                <c:ext xmlns:c16="http://schemas.microsoft.com/office/drawing/2014/chart" uri="{C3380CC4-5D6E-409C-BE32-E72D297353CC}">
                  <c16:uniqueId val="{0000000B-7D4D-4F55-B1AF-3DB30E14D18D}"/>
                </c:ext>
              </c:extLst>
            </c:dLbl>
            <c:dLbl>
              <c:idx val="12"/>
              <c:layout/>
              <c:tx>
                <c:rich>
                  <a:bodyPr/>
                  <a:lstStyle/>
                  <a:p>
                    <a:fld id="{579D48A6-2B2C-4A60-8577-A55C4BC0226B}"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{579D48A6-2B2C-4A60-8577-A55C4BC0226B}</c15:txfldGUID>
                      <c15:f>'Graphique 2 NL FR'!$U$18</c15:f>
                      <c15:dlblFieldTableCache>
                        <c:ptCount val="1"/>
                        <c:pt idx="0">
                          <c:v>UK 1993</c:v>
                        </c:pt>
                      </c15:dlblFieldTableCache>
                    </c15:dlblFTEntry>
                  </c15:dlblFieldTable>
                  <c15:showDataLabelsRange val="0"/>
                </c:ext>
                <c:ext xmlns:c16="http://schemas.microsoft.com/office/drawing/2014/chart" uri="{C3380CC4-5D6E-409C-BE32-E72D297353CC}">
                  <c16:uniqueId val="{0000000C-7D4D-4F55-B1AF-3DB30E14D18D}"/>
                </c:ext>
              </c:extLst>
            </c:dLbl>
            <c:dLbl>
              <c:idx val="13"/>
              <c:layout/>
              <c:tx>
                <c:rich>
                  <a:bodyPr/>
                  <a:lstStyle/>
                  <a:p>
                    <a:fld id="{04AD3768-ADCC-487F-9C68-FD457C3F732F}"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{04AD3768-ADCC-487F-9C68-FD457C3F732F}</c15:txfldGUID>
                      <c15:f>'Graphique 2 NL FR'!$U$19</c15:f>
                      <c15:dlblFieldTableCache>
                        <c:ptCount val="1"/>
                        <c:pt idx="0">
                          <c:v>UK 2018</c:v>
                        </c:pt>
                      </c15:dlblFieldTableCache>
                    </c15:dlblFTEntry>
                  </c15:dlblFieldTable>
                  <c15:showDataLabelsRange val="0"/>
                </c:ext>
                <c:ext xmlns:c16="http://schemas.microsoft.com/office/drawing/2014/chart" uri="{C3380CC4-5D6E-409C-BE32-E72D297353CC}">
                  <c16:uniqueId val="{0000000D-7D4D-4F55-B1AF-3DB30E14D18D}"/>
                </c:ext>
              </c:extLst>
            </c:dLbl>
            <c:dLbl>
              <c:idx val="14"/>
              <c:layout>
                <c:manualLayout>
                  <c:x val="0"/>
                  <c:y val="-2.1447719167355633E-2"/>
                </c:manualLayout>
              </c:layout>
              <c:tx>
                <c:rich>
                  <a:bodyPr/>
                  <a:lstStyle/>
                  <a:p>
                    <a:fld id="{3677091D-E791-4391-B998-2AF0E98360A3}"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{3677091D-E791-4391-B998-2AF0E98360A3}</c15:txfldGUID>
                      <c15:f>'Graphique 2 NL FR'!$U$20</c15:f>
                      <c15:dlblFieldTableCache>
                        <c:ptCount val="1"/>
                        <c:pt idx="0">
                          <c:v>US 1991</c:v>
                        </c:pt>
                      </c15:dlblFieldTableCache>
                    </c15:dlblFTEntry>
                  </c15:dlblFieldTable>
                  <c15:showDataLabelsRange val="0"/>
                </c:ext>
                <c:ext xmlns:c16="http://schemas.microsoft.com/office/drawing/2014/chart" uri="{C3380CC4-5D6E-409C-BE32-E72D297353CC}">
                  <c16:uniqueId val="{0000000E-7D4D-4F55-B1AF-3DB30E14D18D}"/>
                </c:ext>
              </c:extLst>
            </c:dLbl>
            <c:dLbl>
              <c:idx val="15"/>
              <c:layout/>
              <c:tx>
                <c:rich>
                  <a:bodyPr/>
                  <a:lstStyle/>
                  <a:p>
                    <a:fld id="{21B7438F-3097-4021-BD43-C3242E2E6A7C}" type="CELLREF">
                      <a:rPr lang="en-US"/>
                      <a:pPr/>
                      <a:t>[CELLREF]</a:t>
                    </a:fld>
                    <a:endParaRPr lang="en-US"/>
                  </a:p>
                </c:rich>
              </c:tx>
              <c:showLegendKey val="0"/>
              <c:showVal val="1"/>
              <c:showCatName val="1"/>
              <c:showSerName val="0"/>
              <c:showPercent val="0"/>
              <c:showBubbleSize val="0"/>
              <c:extLst>
                <c:ext xmlns:c15="http://schemas.microsoft.com/office/drawing/2012/chart" uri="{CE6537A1-D6FC-4f65-9D91-7224C49458BB}">
                  <c15:layout/>
                  <c15:dlblFieldTable>
                    <c15:dlblFTEntry>
                      <c15:txfldGUID>{21B7438F-3097-4021-BD43-C3242E2E6A7C}</c15:txfldGUID>
                      <c15:f>'Graphique 2 NL FR'!$U$21</c15:f>
                      <c15:dlblFieldTableCache>
                        <c:ptCount val="1"/>
                        <c:pt idx="0">
                          <c:v>US 2018</c:v>
                        </c:pt>
                      </c15:dlblFieldTableCache>
                    </c15:dlblFTEntry>
                  </c15:dlblFieldTable>
                  <c15:showDataLabelsRange val="0"/>
                </c:ext>
                <c:ext xmlns:c16="http://schemas.microsoft.com/office/drawing/2014/chart" uri="{C3380CC4-5D6E-409C-BE32-E72D297353CC}">
                  <c16:uniqueId val="{0000000F-7D4D-4F55-B1AF-3DB30E14D18D}"/>
                </c:ext>
              </c:extLst>
            </c:dLbl>
            <c:spPr>
              <a:solidFill>
                <a:sysClr val="window" lastClr="FFFFFF"/>
              </a:solidFill>
              <a:ln>
                <a:noFill/>
              </a:ln>
              <a:effectLst/>
            </c:spPr>
            <c:txPr>
              <a:bodyPr rot="0" spcFirstLastPara="1" vertOverflow="clip" horzOverflow="clip" vert="horz" wrap="square" lIns="36576" tIns="18288" rIns="36576" bIns="18288" anchor="ctr" anchorCtr="1">
                <a:spAutoFit/>
              </a:bodyPr>
              <a:lstStyle/>
              <a:p>
                <a:pPr>
                  <a:defRPr sz="800" b="0" i="0" u="none" strike="noStrike" kern="1200" baseline="0">
                    <a:solidFill>
                      <a:sysClr val="windowText" lastClr="000000"/>
                    </a:solidFill>
                    <a:latin typeface="+mn-lt"/>
                    <a:ea typeface="+mn-ea"/>
                    <a:cs typeface="+mn-cs"/>
                  </a:defRPr>
                </a:pPr>
                <a:endParaRPr lang="en-US"/>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xVal>
            <c:numRef>
              <c:f>'Graphique 2 NL FR'!$V$6:$V$21</c:f>
              <c:numCache>
                <c:formatCode>0.0</c:formatCode>
                <c:ptCount val="16"/>
                <c:pt idx="0">
                  <c:v>58.388841564611504</c:v>
                </c:pt>
                <c:pt idx="1">
                  <c:v>67.116839008923804</c:v>
                </c:pt>
                <c:pt idx="2">
                  <c:v>70.608799570985809</c:v>
                </c:pt>
                <c:pt idx="3">
                  <c:v>83.915603431234899</c:v>
                </c:pt>
                <c:pt idx="4">
                  <c:v>62.239024420482401</c:v>
                </c:pt>
                <c:pt idx="5">
                  <c:v>69.68157445750029</c:v>
                </c:pt>
                <c:pt idx="6">
                  <c:v>58.332307257324501</c:v>
                </c:pt>
                <c:pt idx="7">
                  <c:v>64.838477236540797</c:v>
                </c:pt>
                <c:pt idx="8">
                  <c:v>66.837657601283496</c:v>
                </c:pt>
                <c:pt idx="9">
                  <c:v>83.000211805389696</c:v>
                </c:pt>
                <c:pt idx="10">
                  <c:v>69.460311657451001</c:v>
                </c:pt>
                <c:pt idx="11">
                  <c:v>76.609660766748604</c:v>
                </c:pt>
                <c:pt idx="12">
                  <c:v>67.725528902409508</c:v>
                </c:pt>
                <c:pt idx="13">
                  <c:v>75.960566115401491</c:v>
                </c:pt>
                <c:pt idx="14">
                  <c:v>72.842304014678106</c:v>
                </c:pt>
                <c:pt idx="15">
                  <c:v>74.662568211367699</c:v>
                </c:pt>
              </c:numCache>
            </c:numRef>
          </c:xVal>
          <c:yVal>
            <c:numRef>
              <c:f>'Graphique 2 NL FR'!$W$6:$W$21</c:f>
              <c:numCache>
                <c:formatCode>General</c:formatCode>
                <c:ptCount val="16"/>
                <c:pt idx="0">
                  <c:v>28.910205972122515</c:v>
                </c:pt>
                <c:pt idx="1">
                  <c:v>57.000060239834404</c:v>
                </c:pt>
                <c:pt idx="2">
                  <c:v>25.607427818257111</c:v>
                </c:pt>
                <c:pt idx="3">
                  <c:v>53.879435825562531</c:v>
                </c:pt>
                <c:pt idx="4">
                  <c:v>25.434629828790232</c:v>
                </c:pt>
                <c:pt idx="5">
                  <c:v>52.539713362559894</c:v>
                </c:pt>
                <c:pt idx="6">
                  <c:v>23.774360435025326</c:v>
                </c:pt>
                <c:pt idx="7">
                  <c:v>42.470517570759753</c:v>
                </c:pt>
                <c:pt idx="8">
                  <c:v>27.432349736994858</c:v>
                </c:pt>
                <c:pt idx="9">
                  <c:v>53.609461673856408</c:v>
                </c:pt>
                <c:pt idx="10">
                  <c:v>19.80573462283137</c:v>
                </c:pt>
                <c:pt idx="11">
                  <c:v>46.161504073052463</c:v>
                </c:pt>
                <c:pt idx="12">
                  <c:v>22.392320690404897</c:v>
                </c:pt>
                <c:pt idx="13">
                  <c:v>41.456222759478429</c:v>
                </c:pt>
                <c:pt idx="14">
                  <c:v>26.707666524026376</c:v>
                </c:pt>
                <c:pt idx="15">
                  <c:v>53.602233244619661</c:v>
                </c:pt>
              </c:numCache>
            </c:numRef>
          </c:yVal>
          <c:smooth val="0"/>
          <c:extLst>
            <c:ext xmlns:c16="http://schemas.microsoft.com/office/drawing/2014/chart" uri="{C3380CC4-5D6E-409C-BE32-E72D297353CC}">
              <c16:uniqueId val="{00000010-7D4D-4F55-B1AF-3DB30E14D18D}"/>
            </c:ext>
          </c:extLst>
        </c:ser>
        <c:dLbls>
          <c:showLegendKey val="0"/>
          <c:showVal val="0"/>
          <c:showCatName val="0"/>
          <c:showSerName val="0"/>
          <c:showPercent val="0"/>
          <c:showBubbleSize val="0"/>
        </c:dLbls>
        <c:axId val="555371392"/>
        <c:axId val="555364832"/>
      </c:scatterChart>
      <c:valAx>
        <c:axId val="555371392"/>
        <c:scaling>
          <c:orientation val="minMax"/>
          <c:min val="50"/>
        </c:scaling>
        <c:delete val="0"/>
        <c:axPos val="b"/>
        <c:majorGridlines>
          <c:spPr>
            <a:ln w="9525" cap="flat" cmpd="sng" algn="ctr">
              <a:solidFill>
                <a:schemeClr val="tx1">
                  <a:lumMod val="15000"/>
                  <a:lumOff val="85000"/>
                </a:schemeClr>
              </a:solidFill>
              <a:prstDash val="sysDot"/>
              <a:round/>
            </a:ln>
            <a:effectLst/>
          </c:spPr>
        </c:majorGridlines>
        <c:title>
          <c:tx>
            <c:rich>
              <a:bodyPr rot="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r>
                  <a:rPr lang="en-US"/>
                  <a:t>Taux d'emploi</a:t>
                </a:r>
              </a:p>
            </c:rich>
          </c:tx>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555364832"/>
        <c:crosses val="autoZero"/>
        <c:crossBetween val="midCat"/>
      </c:valAx>
      <c:valAx>
        <c:axId val="555364832"/>
        <c:scaling>
          <c:orientation val="minMax"/>
          <c:min val="10"/>
        </c:scaling>
        <c:delete val="0"/>
        <c:axPos val="l"/>
        <c:majorGridlines>
          <c:spPr>
            <a:ln w="9525" cap="flat" cmpd="sng" algn="ctr">
              <a:solidFill>
                <a:schemeClr val="tx1">
                  <a:lumMod val="15000"/>
                  <a:lumOff val="85000"/>
                </a:schemeClr>
              </a:solidFill>
              <a:prstDash val="sysDot"/>
              <a:round/>
            </a:ln>
            <a:effectLst/>
          </c:spPr>
        </c:majorGridlines>
        <c:title>
          <c:tx>
            <c:rich>
              <a:bodyPr rot="-54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r>
                  <a:rPr lang="en-US"/>
                  <a:t>PIB par heure</a:t>
                </a:r>
                <a:r>
                  <a:rPr lang="en-US" baseline="0"/>
                  <a:t> de travail (en </a:t>
                </a:r>
                <a:r>
                  <a:rPr lang="en-US"/>
                  <a:t>parités de pouvoir d'achat)</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bg1">
                <a:lumMod val="7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555371392"/>
        <c:crosses val="autoZero"/>
        <c:crossBetween val="midCat"/>
      </c:valAx>
      <c:spPr>
        <a:noFill/>
        <a:ln>
          <a:solidFill>
            <a:schemeClr val="bg1">
              <a:lumMod val="75000"/>
            </a:schemeClr>
          </a:solidFill>
        </a:ln>
        <a:effectLst/>
      </c:spPr>
    </c:plotArea>
    <c:plotVisOnly val="1"/>
    <c:dispBlanksAs val="gap"/>
    <c:showDLblsOverMax val="0"/>
  </c:chart>
  <c:spPr>
    <a:solidFill>
      <a:schemeClr val="bg1"/>
    </a:solidFill>
    <a:ln w="9525" cap="flat" cmpd="sng" algn="ctr">
      <a:solidFill>
        <a:schemeClr val="bg1"/>
      </a:solidFill>
      <a:round/>
    </a:ln>
    <a:effectLst/>
  </c:spPr>
  <c:txPr>
    <a:bodyPr/>
    <a:lstStyle/>
    <a:p>
      <a:pPr>
        <a:defRPr>
          <a:solidFill>
            <a:sysClr val="windowText" lastClr="000000"/>
          </a:solidFill>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9.132786389601992E-2"/>
          <c:y val="3.4264864808583845E-2"/>
          <c:w val="0.89357415562247255"/>
          <c:h val="0.75247511989075011"/>
        </c:manualLayout>
      </c:layout>
      <c:barChart>
        <c:barDir val="col"/>
        <c:grouping val="clustered"/>
        <c:varyColors val="0"/>
        <c:ser>
          <c:idx val="0"/>
          <c:order val="0"/>
          <c:tx>
            <c:strRef>
              <c:f>AmecoAll!$A$299</c:f>
              <c:strCache>
                <c:ptCount val="1"/>
                <c:pt idx="0">
                  <c:v>Belgique</c:v>
                </c:pt>
              </c:strCache>
            </c:strRef>
          </c:tx>
          <c:spPr>
            <a:solidFill>
              <a:sysClr val="windowText" lastClr="000000">
                <a:lumMod val="65000"/>
                <a:lumOff val="35000"/>
              </a:sysClr>
            </a:solidFill>
            <a:ln w="12700">
              <a:solidFill>
                <a:sysClr val="windowText" lastClr="000000">
                  <a:lumMod val="65000"/>
                  <a:lumOff val="35000"/>
                </a:sysClr>
              </a:solidFill>
            </a:ln>
          </c:spPr>
          <c:invertIfNegative val="0"/>
          <c:cat>
            <c:strRef>
              <c:f>AmecoAll!$B$298:$E$298</c:f>
              <c:strCache>
                <c:ptCount val="4"/>
                <c:pt idx="0">
                  <c:v>Croissance du PIB réel par habitant</c:v>
                </c:pt>
                <c:pt idx="1">
                  <c:v>Productivité du travail</c:v>
                </c:pt>
                <c:pt idx="2">
                  <c:v>Heures travaillées annuellement par travailleur</c:v>
                </c:pt>
                <c:pt idx="3">
                  <c:v>Part des travailleurs dans la population</c:v>
                </c:pt>
              </c:strCache>
            </c:strRef>
          </c:cat>
          <c:val>
            <c:numRef>
              <c:f>AmecoAll!$B$299:$E$299</c:f>
              <c:numCache>
                <c:formatCode>0.0</c:formatCode>
                <c:ptCount val="4"/>
                <c:pt idx="0">
                  <c:v>1.23181462268112</c:v>
                </c:pt>
                <c:pt idx="1">
                  <c:v>1.0837104673487201</c:v>
                </c:pt>
                <c:pt idx="2">
                  <c:v>-0.18642245454161299</c:v>
                </c:pt>
                <c:pt idx="3">
                  <c:v>0.33356062884677395</c:v>
                </c:pt>
              </c:numCache>
            </c:numRef>
          </c:val>
          <c:extLst>
            <c:ext xmlns:c16="http://schemas.microsoft.com/office/drawing/2014/chart" uri="{C3380CC4-5D6E-409C-BE32-E72D297353CC}">
              <c16:uniqueId val="{00000000-7DB3-4282-898A-80532A861A80}"/>
            </c:ext>
          </c:extLst>
        </c:ser>
        <c:ser>
          <c:idx val="1"/>
          <c:order val="1"/>
          <c:tx>
            <c:strRef>
              <c:f>AmecoAll!$A$300</c:f>
              <c:strCache>
                <c:ptCount val="1"/>
                <c:pt idx="0">
                  <c:v>Etats-Unis</c:v>
                </c:pt>
              </c:strCache>
            </c:strRef>
          </c:tx>
          <c:spPr>
            <a:solidFill>
              <a:srgbClr val="FFC000"/>
            </a:solidFill>
            <a:ln w="12700">
              <a:solidFill>
                <a:srgbClr val="FFC000"/>
              </a:solidFill>
            </a:ln>
          </c:spPr>
          <c:invertIfNegative val="0"/>
          <c:cat>
            <c:strRef>
              <c:f>AmecoAll!$B$298:$E$298</c:f>
              <c:strCache>
                <c:ptCount val="4"/>
                <c:pt idx="0">
                  <c:v>Croissance du PIB réel par habitant</c:v>
                </c:pt>
                <c:pt idx="1">
                  <c:v>Productivité du travail</c:v>
                </c:pt>
                <c:pt idx="2">
                  <c:v>Heures travaillées annuellement par travailleur</c:v>
                </c:pt>
                <c:pt idx="3">
                  <c:v>Part des travailleurs dans la population</c:v>
                </c:pt>
              </c:strCache>
            </c:strRef>
          </c:cat>
          <c:val>
            <c:numRef>
              <c:f>AmecoAll!$B$300:$E$300</c:f>
              <c:numCache>
                <c:formatCode>0.0</c:formatCode>
                <c:ptCount val="4"/>
                <c:pt idx="0">
                  <c:v>1.5934086636819798</c:v>
                </c:pt>
                <c:pt idx="1">
                  <c:v>1.5719553066927801</c:v>
                </c:pt>
                <c:pt idx="2">
                  <c:v>-1.28347403770102E-2</c:v>
                </c:pt>
                <c:pt idx="3">
                  <c:v>3.3960438091318303E-2</c:v>
                </c:pt>
              </c:numCache>
            </c:numRef>
          </c:val>
          <c:extLst>
            <c:ext xmlns:c16="http://schemas.microsoft.com/office/drawing/2014/chart" uri="{C3380CC4-5D6E-409C-BE32-E72D297353CC}">
              <c16:uniqueId val="{00000001-7DB3-4282-898A-80532A861A80}"/>
            </c:ext>
          </c:extLst>
        </c:ser>
        <c:dLbls>
          <c:showLegendKey val="0"/>
          <c:showVal val="0"/>
          <c:showCatName val="0"/>
          <c:showSerName val="0"/>
          <c:showPercent val="0"/>
          <c:showBubbleSize val="0"/>
        </c:dLbls>
        <c:gapWidth val="150"/>
        <c:axId val="89716992"/>
        <c:axId val="89735168"/>
      </c:barChart>
      <c:catAx>
        <c:axId val="89716992"/>
        <c:scaling>
          <c:orientation val="minMax"/>
        </c:scaling>
        <c:delete val="0"/>
        <c:axPos val="b"/>
        <c:numFmt formatCode="General" sourceLinked="1"/>
        <c:majorTickMark val="out"/>
        <c:minorTickMark val="none"/>
        <c:tickLblPos val="low"/>
        <c:txPr>
          <a:bodyPr rot="0" vert="horz"/>
          <a:lstStyle/>
          <a:p>
            <a:pPr>
              <a:defRPr/>
            </a:pPr>
            <a:endParaRPr lang="en-US"/>
          </a:p>
        </c:txPr>
        <c:crossAx val="89735168"/>
        <c:crosses val="autoZero"/>
        <c:auto val="1"/>
        <c:lblAlgn val="ctr"/>
        <c:lblOffset val="100"/>
        <c:noMultiLvlLbl val="0"/>
      </c:catAx>
      <c:valAx>
        <c:axId val="89735168"/>
        <c:scaling>
          <c:orientation val="minMax"/>
        </c:scaling>
        <c:delete val="0"/>
        <c:axPos val="l"/>
        <c:majorGridlines>
          <c:spPr>
            <a:ln>
              <a:solidFill>
                <a:sysClr val="window" lastClr="FFFFFF">
                  <a:lumMod val="75000"/>
                </a:sysClr>
              </a:solidFill>
            </a:ln>
          </c:spPr>
        </c:majorGridlines>
        <c:numFmt formatCode="General" sourceLinked="0"/>
        <c:majorTickMark val="out"/>
        <c:minorTickMark val="none"/>
        <c:tickLblPos val="nextTo"/>
        <c:crossAx val="89716992"/>
        <c:crosses val="autoZero"/>
        <c:crossBetween val="between"/>
      </c:valAx>
      <c:spPr>
        <a:noFill/>
        <a:ln>
          <a:solidFill>
            <a:sysClr val="windowText" lastClr="000000">
              <a:lumMod val="65000"/>
              <a:lumOff val="35000"/>
            </a:sysClr>
          </a:solidFill>
        </a:ln>
      </c:spPr>
    </c:plotArea>
    <c:legend>
      <c:legendPos val="r"/>
      <c:layout>
        <c:manualLayout>
          <c:xMode val="edge"/>
          <c:yMode val="edge"/>
          <c:x val="1.300297771488597E-2"/>
          <c:y val="0.91521927520658297"/>
          <c:w val="0.96922680003474415"/>
          <c:h val="7.0720213819287864E-2"/>
        </c:manualLayout>
      </c:layout>
      <c:overlay val="0"/>
    </c:legend>
    <c:plotVisOnly val="1"/>
    <c:dispBlanksAs val="gap"/>
    <c:showDLblsOverMax val="0"/>
  </c:chart>
  <c:spPr>
    <a:solidFill>
      <a:sysClr val="window" lastClr="FFFFFF"/>
    </a:solidFill>
    <a:ln>
      <a:noFill/>
    </a:ln>
  </c:spPr>
  <c:txPr>
    <a:bodyPr/>
    <a:lstStyle/>
    <a:p>
      <a:pPr>
        <a:defRPr sz="900">
          <a:ln>
            <a:noFill/>
          </a:ln>
          <a:latin typeface="+mn-lt"/>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9967011864981962E-2"/>
          <c:y val="2.0043486478805442E-2"/>
          <c:w val="0.90808030183558641"/>
          <c:h val="0.80267585301837274"/>
        </c:manualLayout>
      </c:layout>
      <c:lineChart>
        <c:grouping val="standard"/>
        <c:varyColors val="0"/>
        <c:ser>
          <c:idx val="0"/>
          <c:order val="0"/>
          <c:tx>
            <c:strRef>
              <c:f>'Graphique 5'!$A$4</c:f>
              <c:strCache>
                <c:ptCount val="1"/>
                <c:pt idx="0">
                  <c:v>Belgique</c:v>
                </c:pt>
              </c:strCache>
            </c:strRef>
          </c:tx>
          <c:spPr>
            <a:ln w="19050"/>
          </c:spPr>
          <c:marker>
            <c:symbol val="none"/>
          </c:marker>
          <c:cat>
            <c:numRef>
              <c:f>'Graphique 5'!$B$3:$AX$3</c:f>
              <c:numCache>
                <c:formatCode>General</c:formatCode>
                <c:ptCount val="49"/>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pt idx="44">
                  <c:v>2014</c:v>
                </c:pt>
                <c:pt idx="45">
                  <c:v>2015</c:v>
                </c:pt>
                <c:pt idx="46">
                  <c:v>2016</c:v>
                </c:pt>
                <c:pt idx="47">
                  <c:v>2017</c:v>
                </c:pt>
                <c:pt idx="48">
                  <c:v>2018</c:v>
                </c:pt>
              </c:numCache>
            </c:numRef>
          </c:cat>
          <c:val>
            <c:numRef>
              <c:f>'Graphique 5'!$B$4:$AX$4</c:f>
              <c:numCache>
                <c:formatCode>0.0</c:formatCode>
                <c:ptCount val="49"/>
                <c:pt idx="1">
                  <c:v>4.3670210443418345</c:v>
                </c:pt>
                <c:pt idx="2">
                  <c:v>4.3462697813401618</c:v>
                </c:pt>
                <c:pt idx="3">
                  <c:v>4.2762707994312033</c:v>
                </c:pt>
                <c:pt idx="4">
                  <c:v>4.1544458265198925</c:v>
                </c:pt>
                <c:pt idx="5">
                  <c:v>4.0029023729347468</c:v>
                </c:pt>
                <c:pt idx="6">
                  <c:v>3.8449209371742787</c:v>
                </c:pt>
                <c:pt idx="7">
                  <c:v>3.6695545206881786</c:v>
                </c:pt>
                <c:pt idx="8">
                  <c:v>3.4877170329829621</c:v>
                </c:pt>
                <c:pt idx="9">
                  <c:v>3.2985978776737035</c:v>
                </c:pt>
                <c:pt idx="10">
                  <c:v>3.1039859853206675</c:v>
                </c:pt>
                <c:pt idx="11">
                  <c:v>2.8964479206317506</c:v>
                </c:pt>
                <c:pt idx="12">
                  <c:v>2.6952309133309038</c:v>
                </c:pt>
                <c:pt idx="13">
                  <c:v>2.520346008041896</c:v>
                </c:pt>
                <c:pt idx="14">
                  <c:v>2.3926843088175831</c:v>
                </c:pt>
                <c:pt idx="15">
                  <c:v>2.3206704807040346</c:v>
                </c:pt>
                <c:pt idx="16">
                  <c:v>2.2992090943778853</c:v>
                </c:pt>
                <c:pt idx="17">
                  <c:v>2.3081499018321461</c:v>
                </c:pt>
                <c:pt idx="18">
                  <c:v>2.3282403528043671</c:v>
                </c:pt>
                <c:pt idx="19">
                  <c:v>2.3418386632027888</c:v>
                </c:pt>
                <c:pt idx="20">
                  <c:v>2.342793794770115</c:v>
                </c:pt>
                <c:pt idx="21">
                  <c:v>2.3260347477176646</c:v>
                </c:pt>
                <c:pt idx="22">
                  <c:v>2.2747688011722778</c:v>
                </c:pt>
                <c:pt idx="23">
                  <c:v>2.1869406550006243</c:v>
                </c:pt>
                <c:pt idx="24">
                  <c:v>2.0689976479487671</c:v>
                </c:pt>
                <c:pt idx="25">
                  <c:v>1.9305798255860873</c:v>
                </c:pt>
                <c:pt idx="26">
                  <c:v>1.7970393069522306</c:v>
                </c:pt>
                <c:pt idx="27">
                  <c:v>1.6651051452110766</c:v>
                </c:pt>
                <c:pt idx="28">
                  <c:v>1.5436661760240389</c:v>
                </c:pt>
                <c:pt idx="29">
                  <c:v>1.4464422896921958</c:v>
                </c:pt>
                <c:pt idx="30">
                  <c:v>1.3666921170228497</c:v>
                </c:pt>
                <c:pt idx="31">
                  <c:v>1.3051735310895873</c:v>
                </c:pt>
                <c:pt idx="32">
                  <c:v>1.2569838419741464</c:v>
                </c:pt>
                <c:pt idx="33">
                  <c:v>1.2026372362310189</c:v>
                </c:pt>
                <c:pt idx="34">
                  <c:v>1.1334365961422455</c:v>
                </c:pt>
                <c:pt idx="35">
                  <c:v>1.0404037966916357</c:v>
                </c:pt>
                <c:pt idx="36">
                  <c:v>0.9324956940305551</c:v>
                </c:pt>
                <c:pt idx="37">
                  <c:v>0.81950356812139358</c:v>
                </c:pt>
                <c:pt idx="38">
                  <c:v>0.71115668875936233</c:v>
                </c:pt>
                <c:pt idx="39">
                  <c:v>0.62376351490578408</c:v>
                </c:pt>
                <c:pt idx="40">
                  <c:v>0.56056915712086042</c:v>
                </c:pt>
                <c:pt idx="41">
                  <c:v>0.51143685754657664</c:v>
                </c:pt>
                <c:pt idx="42">
                  <c:v>0.48289601336466426</c:v>
                </c:pt>
                <c:pt idx="43">
                  <c:v>0.47167394650471373</c:v>
                </c:pt>
                <c:pt idx="44">
                  <c:v>0.46748976772084117</c:v>
                </c:pt>
                <c:pt idx="45">
                  <c:v>0.46186909345968807</c:v>
                </c:pt>
                <c:pt idx="46">
                  <c:v>0.45161795445478603</c:v>
                </c:pt>
                <c:pt idx="47">
                  <c:v>0.44236009631752893</c:v>
                </c:pt>
                <c:pt idx="48">
                  <c:v>0.43744481611107666</c:v>
                </c:pt>
              </c:numCache>
            </c:numRef>
          </c:val>
          <c:smooth val="0"/>
          <c:extLst>
            <c:ext xmlns:c16="http://schemas.microsoft.com/office/drawing/2014/chart" uri="{C3380CC4-5D6E-409C-BE32-E72D297353CC}">
              <c16:uniqueId val="{00000000-23AC-4C1F-9759-0000445CBB5D}"/>
            </c:ext>
          </c:extLst>
        </c:ser>
        <c:ser>
          <c:idx val="2"/>
          <c:order val="2"/>
          <c:tx>
            <c:strRef>
              <c:f>'Graphique 5'!$A$6</c:f>
              <c:strCache>
                <c:ptCount val="1"/>
                <c:pt idx="0">
                  <c:v>Japon</c:v>
                </c:pt>
              </c:strCache>
            </c:strRef>
          </c:tx>
          <c:spPr>
            <a:ln w="19050">
              <a:solidFill>
                <a:sysClr val="windowText" lastClr="000000">
                  <a:lumMod val="65000"/>
                  <a:lumOff val="35000"/>
                </a:sysClr>
              </a:solidFill>
            </a:ln>
          </c:spPr>
          <c:marker>
            <c:symbol val="none"/>
          </c:marker>
          <c:cat>
            <c:numRef>
              <c:f>'Graphique 5'!$B$3:$AX$3</c:f>
              <c:numCache>
                <c:formatCode>General</c:formatCode>
                <c:ptCount val="49"/>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pt idx="44">
                  <c:v>2014</c:v>
                </c:pt>
                <c:pt idx="45">
                  <c:v>2015</c:v>
                </c:pt>
                <c:pt idx="46">
                  <c:v>2016</c:v>
                </c:pt>
                <c:pt idx="47">
                  <c:v>2017</c:v>
                </c:pt>
                <c:pt idx="48">
                  <c:v>2018</c:v>
                </c:pt>
              </c:numCache>
            </c:numRef>
          </c:cat>
          <c:val>
            <c:numRef>
              <c:f>'Graphique 5'!$B$6:$AX$6</c:f>
              <c:numCache>
                <c:formatCode>0.0</c:formatCode>
                <c:ptCount val="49"/>
                <c:pt idx="1">
                  <c:v>4.4309185800481821</c:v>
                </c:pt>
                <c:pt idx="2">
                  <c:v>4.4064542006704732</c:v>
                </c:pt>
                <c:pt idx="3">
                  <c:v>4.3272061714530796</c:v>
                </c:pt>
                <c:pt idx="4">
                  <c:v>4.20197586798714</c:v>
                </c:pt>
                <c:pt idx="5">
                  <c:v>4.065345862279246</c:v>
                </c:pt>
                <c:pt idx="6">
                  <c:v>3.931196393759584</c:v>
                </c:pt>
                <c:pt idx="7">
                  <c:v>3.8183502826778293</c:v>
                </c:pt>
                <c:pt idx="8">
                  <c:v>3.7297115976163475</c:v>
                </c:pt>
                <c:pt idx="9">
                  <c:v>3.661035853760386</c:v>
                </c:pt>
                <c:pt idx="10">
                  <c:v>3.6162626615826587</c:v>
                </c:pt>
                <c:pt idx="11">
                  <c:v>3.6053374113845349</c:v>
                </c:pt>
                <c:pt idx="12">
                  <c:v>3.6255061073273032</c:v>
                </c:pt>
                <c:pt idx="13">
                  <c:v>3.6792336576332518</c:v>
                </c:pt>
                <c:pt idx="14">
                  <c:v>3.7590669814284938</c:v>
                </c:pt>
                <c:pt idx="15">
                  <c:v>3.8401909363990461</c:v>
                </c:pt>
                <c:pt idx="16">
                  <c:v>3.8947936954500051</c:v>
                </c:pt>
                <c:pt idx="17">
                  <c:v>3.921475283937359</c:v>
                </c:pt>
                <c:pt idx="18">
                  <c:v>3.900880095340753</c:v>
                </c:pt>
                <c:pt idx="19">
                  <c:v>3.8119649830163249</c:v>
                </c:pt>
                <c:pt idx="20">
                  <c:v>3.6557685800567841</c:v>
                </c:pt>
                <c:pt idx="21">
                  <c:v>3.4446710747938036</c:v>
                </c:pt>
                <c:pt idx="22">
                  <c:v>3.2125119562061322</c:v>
                </c:pt>
                <c:pt idx="23">
                  <c:v>2.9878056514356599</c:v>
                </c:pt>
                <c:pt idx="24">
                  <c:v>2.7802917096222624</c:v>
                </c:pt>
                <c:pt idx="25">
                  <c:v>2.5991253040255957</c:v>
                </c:pt>
                <c:pt idx="26">
                  <c:v>2.436745367352966</c:v>
                </c:pt>
                <c:pt idx="27">
                  <c:v>2.2911277339722425</c:v>
                </c:pt>
                <c:pt idx="28">
                  <c:v>2.161514771412909</c:v>
                </c:pt>
                <c:pt idx="29">
                  <c:v>2.0423187259162701</c:v>
                </c:pt>
                <c:pt idx="30">
                  <c:v>1.9190063737693386</c:v>
                </c:pt>
                <c:pt idx="31">
                  <c:v>1.7855443539229521</c:v>
                </c:pt>
                <c:pt idx="32">
                  <c:v>1.6457458531026647</c:v>
                </c:pt>
                <c:pt idx="33">
                  <c:v>1.4999881171239515</c:v>
                </c:pt>
                <c:pt idx="34">
                  <c:v>1.3513794015282521</c:v>
                </c:pt>
                <c:pt idx="35">
                  <c:v>1.2021967098255981</c:v>
                </c:pt>
                <c:pt idx="36">
                  <c:v>1.0641877711201397</c:v>
                </c:pt>
                <c:pt idx="37">
                  <c:v>0.95236531048603634</c:v>
                </c:pt>
                <c:pt idx="38">
                  <c:v>0.87310759289831452</c:v>
                </c:pt>
                <c:pt idx="39">
                  <c:v>0.83126087377762836</c:v>
                </c:pt>
                <c:pt idx="40">
                  <c:v>0.82132119623288258</c:v>
                </c:pt>
                <c:pt idx="41">
                  <c:v>0.81820926435229868</c:v>
                </c:pt>
                <c:pt idx="42">
                  <c:v>0.8210173029028045</c:v>
                </c:pt>
                <c:pt idx="43">
                  <c:v>0.82297187827153895</c:v>
                </c:pt>
                <c:pt idx="44">
                  <c:v>0.81843855758245709</c:v>
                </c:pt>
                <c:pt idx="45">
                  <c:v>0.81412519651999915</c:v>
                </c:pt>
                <c:pt idx="46">
                  <c:v>0.80929946615944104</c:v>
                </c:pt>
                <c:pt idx="47">
                  <c:v>0.80879252715080341</c:v>
                </c:pt>
              </c:numCache>
            </c:numRef>
          </c:val>
          <c:smooth val="0"/>
          <c:extLst>
            <c:ext xmlns:c16="http://schemas.microsoft.com/office/drawing/2014/chart" uri="{C3380CC4-5D6E-409C-BE32-E72D297353CC}">
              <c16:uniqueId val="{00000001-23AC-4C1F-9759-0000445CBB5D}"/>
            </c:ext>
          </c:extLst>
        </c:ser>
        <c:ser>
          <c:idx val="3"/>
          <c:order val="3"/>
          <c:tx>
            <c:strRef>
              <c:f>'Graphique 5'!$A$7</c:f>
              <c:strCache>
                <c:ptCount val="1"/>
                <c:pt idx="0">
                  <c:v>Etats-Unis</c:v>
                </c:pt>
              </c:strCache>
            </c:strRef>
          </c:tx>
          <c:spPr>
            <a:ln w="19050">
              <a:solidFill>
                <a:srgbClr val="FFC73B"/>
              </a:solidFill>
            </a:ln>
          </c:spPr>
          <c:marker>
            <c:symbol val="none"/>
          </c:marker>
          <c:cat>
            <c:numRef>
              <c:f>'Graphique 5'!$B$3:$AX$3</c:f>
              <c:numCache>
                <c:formatCode>General</c:formatCode>
                <c:ptCount val="49"/>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pt idx="44">
                  <c:v>2014</c:v>
                </c:pt>
                <c:pt idx="45">
                  <c:v>2015</c:v>
                </c:pt>
                <c:pt idx="46">
                  <c:v>2016</c:v>
                </c:pt>
                <c:pt idx="47">
                  <c:v>2017</c:v>
                </c:pt>
                <c:pt idx="48">
                  <c:v>2018</c:v>
                </c:pt>
              </c:numCache>
            </c:numRef>
          </c:cat>
          <c:val>
            <c:numRef>
              <c:f>'Graphique 5'!$B$7:$AX$7</c:f>
              <c:numCache>
                <c:formatCode>0.0</c:formatCode>
                <c:ptCount val="49"/>
                <c:pt idx="1">
                  <c:v>1.636935018723884</c:v>
                </c:pt>
                <c:pt idx="2">
                  <c:v>1.6156527718268698</c:v>
                </c:pt>
                <c:pt idx="3">
                  <c:v>1.57271956970928</c:v>
                </c:pt>
                <c:pt idx="4">
                  <c:v>1.5159144529012902</c:v>
                </c:pt>
                <c:pt idx="5">
                  <c:v>1.4609703919998607</c:v>
                </c:pt>
                <c:pt idx="6">
                  <c:v>1.3991485194591036</c:v>
                </c:pt>
                <c:pt idx="7">
                  <c:v>1.3343887242900365</c:v>
                </c:pt>
                <c:pt idx="8">
                  <c:v>1.2808025124562805</c:v>
                </c:pt>
                <c:pt idx="9">
                  <c:v>1.2497997702470398</c:v>
                </c:pt>
                <c:pt idx="10">
                  <c:v>1.2478858034738582</c:v>
                </c:pt>
                <c:pt idx="11">
                  <c:v>1.2735379293463023</c:v>
                </c:pt>
                <c:pt idx="12">
                  <c:v>1.3128953758731132</c:v>
                </c:pt>
                <c:pt idx="13">
                  <c:v>1.3624998159060375</c:v>
                </c:pt>
                <c:pt idx="14">
                  <c:v>1.402407394262406</c:v>
                </c:pt>
                <c:pt idx="15">
                  <c:v>1.4262880113229626</c:v>
                </c:pt>
                <c:pt idx="16">
                  <c:v>1.4346169724299029</c:v>
                </c:pt>
                <c:pt idx="17">
                  <c:v>1.4320003978961715</c:v>
                </c:pt>
                <c:pt idx="18">
                  <c:v>1.4312860187996046</c:v>
                </c:pt>
                <c:pt idx="19">
                  <c:v>1.4382475218681634</c:v>
                </c:pt>
                <c:pt idx="20">
                  <c:v>1.4559045926576308</c:v>
                </c:pt>
                <c:pt idx="21">
                  <c:v>1.4816870319178443</c:v>
                </c:pt>
                <c:pt idx="22">
                  <c:v>1.5155922152999324</c:v>
                </c:pt>
                <c:pt idx="23">
                  <c:v>1.5559049019621352</c:v>
                </c:pt>
                <c:pt idx="24">
                  <c:v>1.619940055942215</c:v>
                </c:pt>
                <c:pt idx="25">
                  <c:v>1.7132379409572351</c:v>
                </c:pt>
                <c:pt idx="26">
                  <c:v>1.833603689745078</c:v>
                </c:pt>
                <c:pt idx="27">
                  <c:v>1.9637752554026555</c:v>
                </c:pt>
                <c:pt idx="28">
                  <c:v>2.0929372768797361</c:v>
                </c:pt>
                <c:pt idx="29">
                  <c:v>2.2050456851343103</c:v>
                </c:pt>
                <c:pt idx="30">
                  <c:v>2.285565778183174</c:v>
                </c:pt>
                <c:pt idx="31">
                  <c:v>2.3270067938223393</c:v>
                </c:pt>
                <c:pt idx="32">
                  <c:v>2.3269998859974272</c:v>
                </c:pt>
                <c:pt idx="33">
                  <c:v>2.2823385750027292</c:v>
                </c:pt>
                <c:pt idx="34">
                  <c:v>2.194779727788676</c:v>
                </c:pt>
                <c:pt idx="35">
                  <c:v>2.0740226895872738</c:v>
                </c:pt>
                <c:pt idx="36">
                  <c:v>1.9338134835344523</c:v>
                </c:pt>
                <c:pt idx="37">
                  <c:v>1.7884142047497331</c:v>
                </c:pt>
                <c:pt idx="38">
                  <c:v>1.642549034519547</c:v>
                </c:pt>
                <c:pt idx="39">
                  <c:v>1.4938498036687564</c:v>
                </c:pt>
                <c:pt idx="40">
                  <c:v>1.3327562884941191</c:v>
                </c:pt>
                <c:pt idx="41">
                  <c:v>1.1661115486182538</c:v>
                </c:pt>
                <c:pt idx="42">
                  <c:v>1.0154978800145376</c:v>
                </c:pt>
                <c:pt idx="43">
                  <c:v>0.8922831957917321</c:v>
                </c:pt>
                <c:pt idx="44">
                  <c:v>0.80025850311269409</c:v>
                </c:pt>
                <c:pt idx="45">
                  <c:v>0.73814302319850089</c:v>
                </c:pt>
                <c:pt idx="46">
                  <c:v>0.7010996814367898</c:v>
                </c:pt>
                <c:pt idx="47">
                  <c:v>0.68440851332565167</c:v>
                </c:pt>
                <c:pt idx="48">
                  <c:v>0.67899176150008067</c:v>
                </c:pt>
              </c:numCache>
            </c:numRef>
          </c:val>
          <c:smooth val="0"/>
          <c:extLst>
            <c:ext xmlns:c16="http://schemas.microsoft.com/office/drawing/2014/chart" uri="{C3380CC4-5D6E-409C-BE32-E72D297353CC}">
              <c16:uniqueId val="{00000002-23AC-4C1F-9759-0000445CBB5D}"/>
            </c:ext>
          </c:extLst>
        </c:ser>
        <c:ser>
          <c:idx val="4"/>
          <c:order val="4"/>
          <c:tx>
            <c:strRef>
              <c:f>'Graphique 5'!$A$8</c:f>
              <c:strCache>
                <c:ptCount val="1"/>
                <c:pt idx="0">
                  <c:v>Union européenne</c:v>
                </c:pt>
              </c:strCache>
            </c:strRef>
          </c:tx>
          <c:spPr>
            <a:ln w="19050">
              <a:solidFill>
                <a:srgbClr val="00B050"/>
              </a:solidFill>
            </a:ln>
          </c:spPr>
          <c:marker>
            <c:symbol val="none"/>
          </c:marker>
          <c:cat>
            <c:numRef>
              <c:f>'Graphique 5'!$B$3:$AX$3</c:f>
              <c:numCache>
                <c:formatCode>General</c:formatCode>
                <c:ptCount val="49"/>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pt idx="44">
                  <c:v>2014</c:v>
                </c:pt>
                <c:pt idx="45">
                  <c:v>2015</c:v>
                </c:pt>
                <c:pt idx="46">
                  <c:v>2016</c:v>
                </c:pt>
                <c:pt idx="47">
                  <c:v>2017</c:v>
                </c:pt>
                <c:pt idx="48">
                  <c:v>2018</c:v>
                </c:pt>
              </c:numCache>
            </c:numRef>
          </c:cat>
          <c:val>
            <c:numRef>
              <c:f>'Graphique 5'!$B$8:$AX$8</c:f>
              <c:numCache>
                <c:formatCode>General</c:formatCode>
                <c:ptCount val="49"/>
                <c:pt idx="0">
                  <c:v>0</c:v>
                </c:pt>
                <c:pt idx="1">
                  <c:v>0</c:v>
                </c:pt>
                <c:pt idx="31" formatCode="0.0">
                  <c:v>1.3263044521627743</c:v>
                </c:pt>
                <c:pt idx="32" formatCode="0.0">
                  <c:v>1.3125494152190109</c:v>
                </c:pt>
                <c:pt idx="33" formatCode="0.0">
                  <c:v>1.2789279922120533</c:v>
                </c:pt>
                <c:pt idx="34" formatCode="0.0">
                  <c:v>1.2278918229488678</c:v>
                </c:pt>
                <c:pt idx="35" formatCode="0.0">
                  <c:v>1.1628652340225365</c:v>
                </c:pt>
                <c:pt idx="36" formatCode="0.0">
                  <c:v>1.0917199939827649</c:v>
                </c:pt>
                <c:pt idx="37" formatCode="0.0">
                  <c:v>1.0217615649652068</c:v>
                </c:pt>
                <c:pt idx="38" formatCode="0.0">
                  <c:v>0.96569543353808296</c:v>
                </c:pt>
                <c:pt idx="39" formatCode="0.0">
                  <c:v>0.93645074123291927</c:v>
                </c:pt>
                <c:pt idx="40" formatCode="0.0">
                  <c:v>0.93385069145281996</c:v>
                </c:pt>
                <c:pt idx="41" formatCode="0.0">
                  <c:v>0.93405289511829803</c:v>
                </c:pt>
                <c:pt idx="42" formatCode="0.0">
                  <c:v>0.93224640126501335</c:v>
                </c:pt>
                <c:pt idx="43" formatCode="0.0">
                  <c:v>0.92894540398580361</c:v>
                </c:pt>
                <c:pt idx="44" formatCode="0.0">
                  <c:v>0.92482085101086575</c:v>
                </c:pt>
                <c:pt idx="45" formatCode="0.0">
                  <c:v>0.92124666699231472</c:v>
                </c:pt>
                <c:pt idx="46" formatCode="0.0">
                  <c:v>0.91721124910650875</c:v>
                </c:pt>
                <c:pt idx="47" formatCode="0.0">
                  <c:v>0.91554403231510761</c:v>
                </c:pt>
                <c:pt idx="48" formatCode="0.0">
                  <c:v>0.91437332920840664</c:v>
                </c:pt>
              </c:numCache>
            </c:numRef>
          </c:val>
          <c:smooth val="0"/>
          <c:extLst>
            <c:ext xmlns:c16="http://schemas.microsoft.com/office/drawing/2014/chart" uri="{C3380CC4-5D6E-409C-BE32-E72D297353CC}">
              <c16:uniqueId val="{00000003-23AC-4C1F-9759-0000445CBB5D}"/>
            </c:ext>
          </c:extLst>
        </c:ser>
        <c:dLbls>
          <c:showLegendKey val="0"/>
          <c:showVal val="0"/>
          <c:showCatName val="0"/>
          <c:showSerName val="0"/>
          <c:showPercent val="0"/>
          <c:showBubbleSize val="0"/>
        </c:dLbls>
        <c:smooth val="0"/>
        <c:axId val="120731632"/>
        <c:axId val="120734376"/>
        <c:extLst>
          <c:ext xmlns:c15="http://schemas.microsoft.com/office/drawing/2012/chart" uri="{02D57815-91ED-43cb-92C2-25804820EDAC}">
            <c15:filteredLineSeries>
              <c15:ser>
                <c:idx val="1"/>
                <c:order val="1"/>
                <c:tx>
                  <c:strRef>
                    <c:extLst>
                      <c:ext uri="{02D57815-91ED-43cb-92C2-25804820EDAC}">
                        <c15:formulaRef>
                          <c15:sqref>'C:\Usr\National Productivity board and OECD forum\2019\Data\[serieindices2019_hp.xlsx]serieindices2019_hp'!$A$16</c15:sqref>
                        </c15:formulaRef>
                      </c:ext>
                    </c:extLst>
                    <c:strCache>
                      <c:ptCount val="1"/>
                      <c:pt idx="0">
                        <c:v>Canada</c:v>
                      </c:pt>
                    </c:strCache>
                  </c:strRef>
                </c:tx>
                <c:spPr>
                  <a:ln w="19050"/>
                </c:spPr>
                <c:marker>
                  <c:symbol val="none"/>
                </c:marker>
                <c:cat>
                  <c:numRef>
                    <c:extLst>
                      <c:ext uri="{02D57815-91ED-43cb-92C2-25804820EDAC}">
                        <c15:formulaRef>
                          <c15:sqref>'Graphique 5'!$B$3:$AX$3</c15:sqref>
                        </c15:formulaRef>
                      </c:ext>
                    </c:extLst>
                    <c:numCache>
                      <c:formatCode>General</c:formatCode>
                      <c:ptCount val="49"/>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pt idx="44">
                        <c:v>2014</c:v>
                      </c:pt>
                      <c:pt idx="45">
                        <c:v>2015</c:v>
                      </c:pt>
                      <c:pt idx="46">
                        <c:v>2016</c:v>
                      </c:pt>
                      <c:pt idx="47">
                        <c:v>2017</c:v>
                      </c:pt>
                      <c:pt idx="48">
                        <c:v>2018</c:v>
                      </c:pt>
                    </c:numCache>
                  </c:numRef>
                </c:cat>
                <c:val>
                  <c:numRef>
                    <c:extLst>
                      <c:ext uri="{02D57815-91ED-43cb-92C2-25804820EDAC}">
                        <c15:formulaRef>
                          <c15:sqref>[1]serieindices2019_hp!$B$16:$AX$16</c15:sqref>
                        </c15:formulaRef>
                      </c:ext>
                    </c:extLst>
                    <c:numCache>
                      <c:formatCode>General</c:formatCode>
                      <c:ptCount val="49"/>
                      <c:pt idx="1">
                        <c:v>2.1496207984949667</c:v>
                      </c:pt>
                      <c:pt idx="2">
                        <c:v>2.13504669695328</c:v>
                      </c:pt>
                      <c:pt idx="3">
                        <c:v>2.0958852883406376</c:v>
                      </c:pt>
                      <c:pt idx="4">
                        <c:v>2.0347170158496519</c:v>
                      </c:pt>
                      <c:pt idx="5">
                        <c:v>1.958219161183461</c:v>
                      </c:pt>
                      <c:pt idx="6">
                        <c:v>1.8565318388499064</c:v>
                      </c:pt>
                      <c:pt idx="7">
                        <c:v>1.7153258101215929</c:v>
                      </c:pt>
                      <c:pt idx="8">
                        <c:v>1.5533358122902685</c:v>
                      </c:pt>
                      <c:pt idx="9">
                        <c:v>1.3999058668106024</c:v>
                      </c:pt>
                      <c:pt idx="10">
                        <c:v>1.2786684690192285</c:v>
                      </c:pt>
                      <c:pt idx="11">
                        <c:v>1.1899981336981114</c:v>
                      </c:pt>
                      <c:pt idx="12">
                        <c:v>1.1185389886080754</c:v>
                      </c:pt>
                      <c:pt idx="13">
                        <c:v>1.0511163345775287</c:v>
                      </c:pt>
                      <c:pt idx="14">
                        <c:v>0.97719080129279323</c:v>
                      </c:pt>
                      <c:pt idx="15">
                        <c:v>0.89889340707172138</c:v>
                      </c:pt>
                      <c:pt idx="16">
                        <c:v>0.83559023034118773</c:v>
                      </c:pt>
                      <c:pt idx="17">
                        <c:v>0.80659041834469924</c:v>
                      </c:pt>
                      <c:pt idx="18">
                        <c:v>0.81415953486116965</c:v>
                      </c:pt>
                      <c:pt idx="19">
                        <c:v>0.85714420446940665</c:v>
                      </c:pt>
                      <c:pt idx="20">
                        <c:v>0.93587315658909542</c:v>
                      </c:pt>
                      <c:pt idx="21">
                        <c:v>1.0445141078328612</c:v>
                      </c:pt>
                      <c:pt idx="22">
                        <c:v>1.166670231337319</c:v>
                      </c:pt>
                      <c:pt idx="23">
                        <c:v>1.2842223353006332</c:v>
                      </c:pt>
                      <c:pt idx="24">
                        <c:v>1.3877424459942445</c:v>
                      </c:pt>
                      <c:pt idx="25">
                        <c:v>1.4751456554155773</c:v>
                      </c:pt>
                      <c:pt idx="26">
                        <c:v>1.5503427504191647</c:v>
                      </c:pt>
                      <c:pt idx="27">
                        <c:v>1.6146941212201948</c:v>
                      </c:pt>
                      <c:pt idx="28">
                        <c:v>1.6516867133569813</c:v>
                      </c:pt>
                      <c:pt idx="29">
                        <c:v>1.6537497708719817</c:v>
                      </c:pt>
                      <c:pt idx="30">
                        <c:v>1.6147916998248357</c:v>
                      </c:pt>
                      <c:pt idx="31">
                        <c:v>1.536966900398995</c:v>
                      </c:pt>
                      <c:pt idx="32">
                        <c:v>1.4364484338136307</c:v>
                      </c:pt>
                      <c:pt idx="33">
                        <c:v>1.3269053574255674</c:v>
                      </c:pt>
                      <c:pt idx="34">
                        <c:v>1.2230060806631915</c:v>
                      </c:pt>
                      <c:pt idx="35">
                        <c:v>1.1267234446867835</c:v>
                      </c:pt>
                      <c:pt idx="36">
                        <c:v>1.0344226719348093</c:v>
                      </c:pt>
                      <c:pt idx="37">
                        <c:v>0.95494847521506721</c:v>
                      </c:pt>
                      <c:pt idx="38">
                        <c:v>0.89825540549639538</c:v>
                      </c:pt>
                      <c:pt idx="39">
                        <c:v>0.86637916798784076</c:v>
                      </c:pt>
                      <c:pt idx="40">
                        <c:v>0.85169833969440667</c:v>
                      </c:pt>
                      <c:pt idx="41">
                        <c:v>0.84537772478932016</c:v>
                      </c:pt>
                      <c:pt idx="42">
                        <c:v>0.84117259194240734</c:v>
                      </c:pt>
                      <c:pt idx="43">
                        <c:v>0.84176165580400752</c:v>
                      </c:pt>
                      <c:pt idx="44">
                        <c:v>0.8404000072803619</c:v>
                      </c:pt>
                      <c:pt idx="45">
                        <c:v>0.832464929625365</c:v>
                      </c:pt>
                      <c:pt idx="46">
                        <c:v>0.83007477850345346</c:v>
                      </c:pt>
                      <c:pt idx="47">
                        <c:v>0.83211118850092802</c:v>
                      </c:pt>
                    </c:numCache>
                  </c:numRef>
                </c:val>
                <c:smooth val="0"/>
                <c:extLst>
                  <c:ext xmlns:c16="http://schemas.microsoft.com/office/drawing/2014/chart" uri="{C3380CC4-5D6E-409C-BE32-E72D297353CC}">
                    <c16:uniqueId val="{00000004-23AC-4C1F-9759-0000445CBB5D}"/>
                  </c:ext>
                </c:extLst>
              </c15:ser>
            </c15:filteredLineSeries>
          </c:ext>
        </c:extLst>
      </c:lineChart>
      <c:catAx>
        <c:axId val="120731632"/>
        <c:scaling>
          <c:orientation val="minMax"/>
        </c:scaling>
        <c:delete val="0"/>
        <c:axPos val="b"/>
        <c:majorGridlines>
          <c:spPr>
            <a:ln w="6350">
              <a:solidFill>
                <a:srgbClr val="D9D9D9"/>
              </a:solidFill>
              <a:prstDash val="dash"/>
            </a:ln>
          </c:spPr>
        </c:majorGridlines>
        <c:numFmt formatCode="General" sourceLinked="0"/>
        <c:majorTickMark val="out"/>
        <c:minorTickMark val="none"/>
        <c:tickLblPos val="low"/>
        <c:spPr>
          <a:ln w="12700">
            <a:solidFill>
              <a:srgbClr val="414141">
                <a:lumMod val="60000"/>
                <a:lumOff val="40000"/>
              </a:srgbClr>
            </a:solidFill>
            <a:prstDash val="solid"/>
          </a:ln>
        </c:spPr>
        <c:crossAx val="120734376"/>
        <c:crosses val="autoZero"/>
        <c:auto val="1"/>
        <c:lblAlgn val="ctr"/>
        <c:lblOffset val="0"/>
        <c:tickLblSkip val="5"/>
        <c:tickMarkSkip val="5"/>
        <c:noMultiLvlLbl val="0"/>
      </c:catAx>
      <c:valAx>
        <c:axId val="120734376"/>
        <c:scaling>
          <c:orientation val="minMax"/>
        </c:scaling>
        <c:delete val="0"/>
        <c:axPos val="l"/>
        <c:majorGridlines>
          <c:spPr>
            <a:ln w="6350">
              <a:solidFill>
                <a:srgbClr val="D9D9D9"/>
              </a:solidFill>
              <a:prstDash val="dash"/>
            </a:ln>
          </c:spPr>
        </c:majorGridlines>
        <c:numFmt formatCode="General" sourceLinked="0"/>
        <c:majorTickMark val="out"/>
        <c:minorTickMark val="none"/>
        <c:tickLblPos val="low"/>
        <c:spPr>
          <a:ln w="12700">
            <a:solidFill>
              <a:srgbClr val="414141">
                <a:lumMod val="60000"/>
                <a:lumOff val="40000"/>
              </a:srgbClr>
            </a:solidFill>
            <a:prstDash val="solid"/>
          </a:ln>
        </c:spPr>
        <c:crossAx val="120731632"/>
        <c:crosses val="autoZero"/>
        <c:crossBetween val="midCat"/>
      </c:valAx>
      <c:spPr>
        <a:noFill/>
        <a:ln w="12700">
          <a:solidFill>
            <a:srgbClr val="414141">
              <a:lumMod val="60000"/>
              <a:lumOff val="40000"/>
            </a:srgbClr>
          </a:solidFill>
          <a:prstDash val="solid"/>
        </a:ln>
      </c:spPr>
    </c:plotArea>
    <c:legend>
      <c:legendPos val="b"/>
      <c:layout>
        <c:manualLayout>
          <c:xMode val="edge"/>
          <c:yMode val="edge"/>
          <c:x val="5.7196980913015547E-2"/>
          <c:y val="0.92172977735956441"/>
          <c:w val="0.91035317117822545"/>
          <c:h val="6.5590043530657588E-2"/>
        </c:manualLayout>
      </c:layout>
      <c:overlay val="0"/>
    </c:legend>
    <c:plotVisOnly val="1"/>
    <c:dispBlanksAs val="gap"/>
    <c:showDLblsOverMax val="0"/>
  </c:chart>
  <c:spPr>
    <a:solidFill>
      <a:sysClr val="window" lastClr="FFFFFF"/>
    </a:solidFill>
    <a:ln w="25400">
      <a:noFill/>
    </a:ln>
  </c:spPr>
  <c:txPr>
    <a:bodyPr/>
    <a:lstStyle/>
    <a:p>
      <a:pPr>
        <a:defRPr sz="1000">
          <a:solidFill>
            <a:srgbClr val="414141"/>
          </a:solidFill>
          <a:latin typeface="+mn-lt"/>
          <a:ea typeface="Trebuchet MS"/>
          <a:cs typeface="Trebuchet MS"/>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5410532922515118E-2"/>
          <c:y val="2.0043426460374193E-2"/>
          <c:w val="0.90808030183558641"/>
          <c:h val="0.8276759577358076"/>
        </c:manualLayout>
      </c:layout>
      <c:lineChart>
        <c:grouping val="standard"/>
        <c:varyColors val="0"/>
        <c:ser>
          <c:idx val="0"/>
          <c:order val="0"/>
          <c:tx>
            <c:strRef>
              <c:f>'Graphique 8'!$A$2</c:f>
              <c:strCache>
                <c:ptCount val="1"/>
                <c:pt idx="0">
                  <c:v>Productivité </c:v>
                </c:pt>
              </c:strCache>
            </c:strRef>
          </c:tx>
          <c:spPr>
            <a:ln w="19050" cap="rnd" cmpd="sng" algn="ctr">
              <a:solidFill>
                <a:schemeClr val="accent2"/>
              </a:solidFill>
              <a:prstDash val="solid"/>
              <a:round/>
            </a:ln>
            <a:effectLst/>
          </c:spPr>
          <c:marker>
            <c:symbol val="none"/>
          </c:marker>
          <c:cat>
            <c:strRef>
              <c:f>'Graphique 8'!$B$1:$S$1</c:f>
              <c:strCache>
                <c:ptCount val="18"/>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strCache>
            </c:strRef>
          </c:cat>
          <c:val>
            <c:numRef>
              <c:f>'Graphique 8'!$B$2:$S$2</c:f>
              <c:numCache>
                <c:formatCode>General</c:formatCode>
                <c:ptCount val="18"/>
                <c:pt idx="0">
                  <c:v>100</c:v>
                </c:pt>
                <c:pt idx="1">
                  <c:v>99.854342805913006</c:v>
                </c:pt>
                <c:pt idx="2">
                  <c:v>102.18947409036822</c:v>
                </c:pt>
                <c:pt idx="3">
                  <c:v>103.38676674640786</c:v>
                </c:pt>
                <c:pt idx="4">
                  <c:v>106.42840596105036</c:v>
                </c:pt>
                <c:pt idx="5">
                  <c:v>107.62770908601445</c:v>
                </c:pt>
                <c:pt idx="6">
                  <c:v>108.62905946024706</c:v>
                </c:pt>
                <c:pt idx="7">
                  <c:v>110.24223435794818</c:v>
                </c:pt>
                <c:pt idx="8">
                  <c:v>109.5985738866077</c:v>
                </c:pt>
                <c:pt idx="9">
                  <c:v>108.82293119270796</c:v>
                </c:pt>
                <c:pt idx="10">
                  <c:v>111.26004009211039</c:v>
                </c:pt>
                <c:pt idx="11">
                  <c:v>110.74309479303122</c:v>
                </c:pt>
                <c:pt idx="12">
                  <c:v>110.50309242274734</c:v>
                </c:pt>
                <c:pt idx="13">
                  <c:v>111.22348115553653</c:v>
                </c:pt>
                <c:pt idx="14">
                  <c:v>112.33213850063677</c:v>
                </c:pt>
                <c:pt idx="15">
                  <c:v>113.87152351454802</c:v>
                </c:pt>
                <c:pt idx="16">
                  <c:v>114.08661809965648</c:v>
                </c:pt>
                <c:pt idx="17">
                  <c:v>114.32161599333703</c:v>
                </c:pt>
              </c:numCache>
            </c:numRef>
          </c:val>
          <c:smooth val="0"/>
          <c:extLst>
            <c:ext xmlns:c16="http://schemas.microsoft.com/office/drawing/2014/chart" uri="{C3380CC4-5D6E-409C-BE32-E72D297353CC}">
              <c16:uniqueId val="{00000000-AB09-41F1-905B-B01E08E51D18}"/>
            </c:ext>
          </c:extLst>
        </c:ser>
        <c:ser>
          <c:idx val="1"/>
          <c:order val="1"/>
          <c:tx>
            <c:strRef>
              <c:f>'Graphique 8'!$A$3</c:f>
              <c:strCache>
                <c:ptCount val="1"/>
                <c:pt idx="0">
                  <c:v>PTF</c:v>
                </c:pt>
              </c:strCache>
            </c:strRef>
          </c:tx>
          <c:spPr>
            <a:ln w="19050" cap="rnd" cmpd="sng" algn="ctr">
              <a:solidFill>
                <a:schemeClr val="accent4"/>
              </a:solidFill>
              <a:prstDash val="solid"/>
              <a:round/>
            </a:ln>
            <a:effectLst/>
          </c:spPr>
          <c:marker>
            <c:symbol val="none"/>
          </c:marker>
          <c:cat>
            <c:strRef>
              <c:f>'Graphique 8'!$B$1:$S$1</c:f>
              <c:strCache>
                <c:ptCount val="18"/>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strCache>
            </c:strRef>
          </c:cat>
          <c:val>
            <c:numRef>
              <c:f>'Graphique 8'!$B$3:$S$3</c:f>
              <c:numCache>
                <c:formatCode>General</c:formatCode>
                <c:ptCount val="18"/>
                <c:pt idx="0" formatCode="#,##0.0_ ;\-#,##0.0\ ">
                  <c:v>100</c:v>
                </c:pt>
                <c:pt idx="1">
                  <c:v>98.646571999999992</c:v>
                </c:pt>
                <c:pt idx="2">
                  <c:v>99.644256794633563</c:v>
                </c:pt>
                <c:pt idx="3">
                  <c:v>99.689121621255353</c:v>
                </c:pt>
                <c:pt idx="4">
                  <c:v>101.67415234569333</c:v>
                </c:pt>
                <c:pt idx="5">
                  <c:v>101.89202887001339</c:v>
                </c:pt>
                <c:pt idx="6">
                  <c:v>102.16650765522401</c:v>
                </c:pt>
                <c:pt idx="7">
                  <c:v>103.01374385325647</c:v>
                </c:pt>
                <c:pt idx="8">
                  <c:v>101.65708890151943</c:v>
                </c:pt>
                <c:pt idx="9">
                  <c:v>99.672055324240802</c:v>
                </c:pt>
                <c:pt idx="10">
                  <c:v>101.24001735767806</c:v>
                </c:pt>
                <c:pt idx="11">
                  <c:v>100.55986768546587</c:v>
                </c:pt>
                <c:pt idx="12">
                  <c:v>99.788438750095651</c:v>
                </c:pt>
                <c:pt idx="13">
                  <c:v>99.784085978397371</c:v>
                </c:pt>
                <c:pt idx="14">
                  <c:v>100.20787697427451</c:v>
                </c:pt>
                <c:pt idx="15">
                  <c:v>100.96590647419779</c:v>
                </c:pt>
                <c:pt idx="16">
                  <c:v>100.75639414099132</c:v>
                </c:pt>
                <c:pt idx="17">
                  <c:v>100.64376360580081</c:v>
                </c:pt>
              </c:numCache>
            </c:numRef>
          </c:val>
          <c:smooth val="0"/>
          <c:extLst>
            <c:ext xmlns:c16="http://schemas.microsoft.com/office/drawing/2014/chart" uri="{C3380CC4-5D6E-409C-BE32-E72D297353CC}">
              <c16:uniqueId val="{00000001-AB09-41F1-905B-B01E08E51D18}"/>
            </c:ext>
          </c:extLst>
        </c:ser>
        <c:ser>
          <c:idx val="2"/>
          <c:order val="2"/>
          <c:tx>
            <c:strRef>
              <c:f>'Graphique 8'!$A$4</c:f>
              <c:strCache>
                <c:ptCount val="1"/>
                <c:pt idx="0">
                  <c:v>Intensification capitalistique</c:v>
                </c:pt>
              </c:strCache>
            </c:strRef>
          </c:tx>
          <c:spPr>
            <a:ln w="19050" cap="rnd" cmpd="sng" algn="ctr">
              <a:solidFill>
                <a:schemeClr val="tx1">
                  <a:lumMod val="65000"/>
                  <a:lumOff val="35000"/>
                </a:schemeClr>
              </a:solidFill>
              <a:prstDash val="solid"/>
              <a:round/>
            </a:ln>
            <a:effectLst/>
          </c:spPr>
          <c:marker>
            <c:symbol val="none"/>
          </c:marker>
          <c:cat>
            <c:strRef>
              <c:f>'Graphique 8'!$B$1:$S$1</c:f>
              <c:strCache>
                <c:ptCount val="18"/>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strCache>
            </c:strRef>
          </c:cat>
          <c:val>
            <c:numRef>
              <c:f>'Graphique 8'!$B$4:$S$4</c:f>
              <c:numCache>
                <c:formatCode>General</c:formatCode>
                <c:ptCount val="18"/>
                <c:pt idx="0" formatCode="#,##0.0_ ;\-#,##0.0\ ">
                  <c:v>100</c:v>
                </c:pt>
                <c:pt idx="1">
                  <c:v>101.20766400000001</c:v>
                </c:pt>
                <c:pt idx="2">
                  <c:v>102.52360754247024</c:v>
                </c:pt>
                <c:pt idx="3">
                  <c:v>103.67167100067513</c:v>
                </c:pt>
                <c:pt idx="4">
                  <c:v>104.61335500002569</c:v>
                </c:pt>
                <c:pt idx="5">
                  <c:v>105.56143759078506</c:v>
                </c:pt>
                <c:pt idx="6">
                  <c:v>106.25466060705811</c:v>
                </c:pt>
                <c:pt idx="7">
                  <c:v>106.93983528560987</c:v>
                </c:pt>
                <c:pt idx="8">
                  <c:v>107.7219868244987</c:v>
                </c:pt>
                <c:pt idx="9">
                  <c:v>109.06037757257981</c:v>
                </c:pt>
                <c:pt idx="10">
                  <c:v>109.76020383761397</c:v>
                </c:pt>
                <c:pt idx="11">
                  <c:v>109.9864283985396</c:v>
                </c:pt>
                <c:pt idx="12">
                  <c:v>110.59155063043841</c:v>
                </c:pt>
                <c:pt idx="13">
                  <c:v>111.31499963578901</c:v>
                </c:pt>
                <c:pt idx="14">
                  <c:v>111.94631152472343</c:v>
                </c:pt>
                <c:pt idx="15">
                  <c:v>112.62316691077979</c:v>
                </c:pt>
                <c:pt idx="16">
                  <c:v>113.06940467517701</c:v>
                </c:pt>
                <c:pt idx="17">
                  <c:v>113.42846222319326</c:v>
                </c:pt>
              </c:numCache>
            </c:numRef>
          </c:val>
          <c:smooth val="0"/>
          <c:extLst>
            <c:ext xmlns:c16="http://schemas.microsoft.com/office/drawing/2014/chart" uri="{C3380CC4-5D6E-409C-BE32-E72D297353CC}">
              <c16:uniqueId val="{00000002-AB09-41F1-905B-B01E08E51D18}"/>
            </c:ext>
          </c:extLst>
        </c:ser>
        <c:dLbls>
          <c:showLegendKey val="0"/>
          <c:showVal val="0"/>
          <c:showCatName val="0"/>
          <c:showSerName val="0"/>
          <c:showPercent val="0"/>
          <c:showBubbleSize val="0"/>
        </c:dLbls>
        <c:smooth val="0"/>
        <c:axId val="120731632"/>
        <c:axId val="120734376"/>
      </c:lineChart>
      <c:catAx>
        <c:axId val="120731632"/>
        <c:scaling>
          <c:orientation val="minMax"/>
        </c:scaling>
        <c:delete val="0"/>
        <c:axPos val="b"/>
        <c:majorGridlines>
          <c:spPr>
            <a:ln w="6350" cap="flat" cmpd="sng" algn="ctr">
              <a:solidFill>
                <a:srgbClr val="D9D9D9"/>
              </a:solidFill>
              <a:prstDash val="dash"/>
              <a:round/>
            </a:ln>
            <a:effectLst/>
          </c:spPr>
        </c:majorGridlines>
        <c:numFmt formatCode="General" sourceLinked="0"/>
        <c:majorTickMark val="out"/>
        <c:minorTickMark val="none"/>
        <c:tickLblPos val="low"/>
        <c:spPr>
          <a:noFill/>
          <a:ln w="12700" cap="flat" cmpd="sng" algn="ctr">
            <a:solidFill>
              <a:srgbClr val="414141">
                <a:lumMod val="60000"/>
                <a:lumOff val="40000"/>
              </a:srgbClr>
            </a:solidFill>
            <a:prstDash val="solid"/>
            <a:round/>
          </a:ln>
          <a:effectLst/>
        </c:spPr>
        <c:txPr>
          <a:bodyPr rot="-60000000" spcFirstLastPara="1" vertOverflow="ellipsis" vert="horz" wrap="square" anchor="ctr" anchorCtr="1"/>
          <a:lstStyle/>
          <a:p>
            <a:pPr>
              <a:defRPr sz="900" b="0" i="0" u="none" strike="noStrike" kern="1200" baseline="0">
                <a:solidFill>
                  <a:srgbClr val="414141"/>
                </a:solidFill>
                <a:latin typeface="+mn-lt"/>
                <a:ea typeface="Trebuchet MS"/>
                <a:cs typeface="Trebuchet MS"/>
              </a:defRPr>
            </a:pPr>
            <a:endParaRPr lang="en-US"/>
          </a:p>
        </c:txPr>
        <c:crossAx val="120734376"/>
        <c:crosses val="autoZero"/>
        <c:auto val="1"/>
        <c:lblAlgn val="ctr"/>
        <c:lblOffset val="0"/>
        <c:tickLblSkip val="1"/>
        <c:tickMarkSkip val="1"/>
        <c:noMultiLvlLbl val="0"/>
      </c:catAx>
      <c:valAx>
        <c:axId val="120734376"/>
        <c:scaling>
          <c:orientation val="minMax"/>
          <c:min val="95"/>
        </c:scaling>
        <c:delete val="0"/>
        <c:axPos val="l"/>
        <c:majorGridlines>
          <c:spPr>
            <a:ln w="6350" cap="flat" cmpd="sng" algn="ctr">
              <a:solidFill>
                <a:srgbClr val="D9D9D9"/>
              </a:solidFill>
              <a:prstDash val="dash"/>
              <a:round/>
            </a:ln>
            <a:effectLst/>
          </c:spPr>
        </c:majorGridlines>
        <c:numFmt formatCode="General" sourceLinked="0"/>
        <c:majorTickMark val="out"/>
        <c:minorTickMark val="none"/>
        <c:tickLblPos val="low"/>
        <c:spPr>
          <a:noFill/>
          <a:ln w="12700" cap="flat" cmpd="sng" algn="ctr">
            <a:solidFill>
              <a:srgbClr val="414141">
                <a:lumMod val="60000"/>
                <a:lumOff val="40000"/>
              </a:srgbClr>
            </a:solidFill>
            <a:prstDash val="solid"/>
            <a:round/>
          </a:ln>
          <a:effectLst/>
        </c:spPr>
        <c:txPr>
          <a:bodyPr rot="-60000000" spcFirstLastPara="1" vertOverflow="ellipsis" vert="horz" wrap="square" anchor="ctr" anchorCtr="1"/>
          <a:lstStyle/>
          <a:p>
            <a:pPr>
              <a:defRPr sz="900" b="0" i="0" u="none" strike="noStrike" kern="1200" baseline="0">
                <a:solidFill>
                  <a:srgbClr val="414141"/>
                </a:solidFill>
                <a:latin typeface="+mn-lt"/>
                <a:ea typeface="Trebuchet MS"/>
                <a:cs typeface="Trebuchet MS"/>
              </a:defRPr>
            </a:pPr>
            <a:endParaRPr lang="en-US"/>
          </a:p>
        </c:txPr>
        <c:crossAx val="120731632"/>
        <c:crosses val="autoZero"/>
        <c:crossBetween val="midCat"/>
      </c:valAx>
      <c:spPr>
        <a:noFill/>
        <a:ln w="12700">
          <a:solidFill>
            <a:srgbClr val="414141">
              <a:lumMod val="60000"/>
              <a:lumOff val="40000"/>
            </a:srgbClr>
          </a:solidFill>
          <a:prstDash val="solid"/>
        </a:ln>
        <a:effectLst/>
      </c:spPr>
    </c:plotArea>
    <c:legend>
      <c:legendPos val="b"/>
      <c:layout>
        <c:manualLayout>
          <c:xMode val="edge"/>
          <c:yMode val="edge"/>
          <c:x val="5.7196980913015547E-2"/>
          <c:y val="0.92172977735956441"/>
          <c:w val="0.94280301908698461"/>
          <c:h val="7.4224810681519329E-2"/>
        </c:manualLayout>
      </c:layout>
      <c:overlay val="0"/>
      <c:spPr>
        <a:noFill/>
        <a:ln>
          <a:noFill/>
        </a:ln>
        <a:effectLst/>
      </c:spPr>
      <c:txPr>
        <a:bodyPr rot="0" spcFirstLastPara="1" vertOverflow="ellipsis" vert="horz" wrap="square" anchor="ctr" anchorCtr="1"/>
        <a:lstStyle/>
        <a:p>
          <a:pPr>
            <a:defRPr sz="900" b="0" i="0" u="none" strike="noStrike" kern="1200" baseline="0">
              <a:solidFill>
                <a:srgbClr val="414141"/>
              </a:solidFill>
              <a:latin typeface="+mn-lt"/>
              <a:ea typeface="Trebuchet MS"/>
              <a:cs typeface="Trebuchet MS"/>
            </a:defRPr>
          </a:pPr>
          <a:endParaRPr lang="en-US"/>
        </a:p>
      </c:txPr>
    </c:legend>
    <c:plotVisOnly val="1"/>
    <c:dispBlanksAs val="gap"/>
    <c:showDLblsOverMax val="0"/>
  </c:chart>
  <c:spPr>
    <a:solidFill>
      <a:sysClr val="window" lastClr="FFFFFF"/>
    </a:solidFill>
    <a:ln w="25400" cap="flat" cmpd="sng" algn="ctr">
      <a:noFill/>
      <a:prstDash val="solid"/>
      <a:round/>
    </a:ln>
    <a:effectLst/>
  </c:spPr>
  <c:txPr>
    <a:bodyPr/>
    <a:lstStyle/>
    <a:p>
      <a:pPr>
        <a:defRPr sz="900">
          <a:solidFill>
            <a:srgbClr val="414141"/>
          </a:solidFill>
          <a:latin typeface="+mn-lt"/>
          <a:ea typeface="Trebuchet MS"/>
          <a:cs typeface="Trebuchet MS"/>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4.9879835613082985E-2"/>
          <c:y val="1.5690568752082298E-2"/>
          <c:w val="0.94006129130707239"/>
          <c:h val="0.88301369706985178"/>
        </c:manualLayout>
      </c:layout>
      <c:barChart>
        <c:barDir val="col"/>
        <c:grouping val="clustered"/>
        <c:varyColors val="0"/>
        <c:ser>
          <c:idx val="0"/>
          <c:order val="0"/>
          <c:tx>
            <c:strRef>
              <c:f>'Grafiek 9'!$E$13</c:f>
              <c:strCache>
                <c:ptCount val="1"/>
                <c:pt idx="0">
                  <c:v>Entrée</c:v>
                </c:pt>
              </c:strCache>
            </c:strRef>
          </c:tx>
          <c:spPr>
            <a:solidFill>
              <a:srgbClr val="FFC000"/>
            </a:solidFill>
            <a:ln w="25400"/>
          </c:spPr>
          <c:invertIfNegative val="0"/>
          <c:cat>
            <c:strRef>
              <c:f>'Grafiek 9'!$C$16:$C$43</c:f>
              <c:strCache>
                <c:ptCount val="28"/>
                <c:pt idx="0">
                  <c:v>LT</c:v>
                </c:pt>
                <c:pt idx="1">
                  <c:v>PT</c:v>
                </c:pt>
                <c:pt idx="2">
                  <c:v>LV</c:v>
                </c:pt>
                <c:pt idx="3">
                  <c:v>UK</c:v>
                </c:pt>
                <c:pt idx="4">
                  <c:v>SK</c:v>
                </c:pt>
                <c:pt idx="5">
                  <c:v>PL</c:v>
                </c:pt>
                <c:pt idx="6">
                  <c:v>BG</c:v>
                </c:pt>
                <c:pt idx="7">
                  <c:v>MT</c:v>
                </c:pt>
                <c:pt idx="8">
                  <c:v>HU</c:v>
                </c:pt>
                <c:pt idx="9">
                  <c:v>DK</c:v>
                </c:pt>
                <c:pt idx="10">
                  <c:v>RO</c:v>
                </c:pt>
                <c:pt idx="11">
                  <c:v>EE</c:v>
                </c:pt>
                <c:pt idx="12">
                  <c:v>SI</c:v>
                </c:pt>
                <c:pt idx="13">
                  <c:v>FR</c:v>
                </c:pt>
                <c:pt idx="14">
                  <c:v>NL</c:v>
                </c:pt>
                <c:pt idx="15">
                  <c:v>ES</c:v>
                </c:pt>
                <c:pt idx="16">
                  <c:v>LU</c:v>
                </c:pt>
                <c:pt idx="17">
                  <c:v>CY</c:v>
                </c:pt>
                <c:pt idx="18">
                  <c:v>CZ</c:v>
                </c:pt>
                <c:pt idx="19">
                  <c:v>HR</c:v>
                </c:pt>
                <c:pt idx="20">
                  <c:v>IE</c:v>
                </c:pt>
                <c:pt idx="21">
                  <c:v>FI</c:v>
                </c:pt>
                <c:pt idx="22">
                  <c:v>IT</c:v>
                </c:pt>
                <c:pt idx="23">
                  <c:v>SE</c:v>
                </c:pt>
                <c:pt idx="24">
                  <c:v>DE</c:v>
                </c:pt>
                <c:pt idx="25">
                  <c:v>AT</c:v>
                </c:pt>
                <c:pt idx="26">
                  <c:v>BE</c:v>
                </c:pt>
                <c:pt idx="27">
                  <c:v>EL</c:v>
                </c:pt>
              </c:strCache>
            </c:strRef>
          </c:cat>
          <c:val>
            <c:numRef>
              <c:f>'Grafiek 9'!$E$16:$E$43</c:f>
              <c:numCache>
                <c:formatCode>#,##0.00</c:formatCode>
                <c:ptCount val="28"/>
                <c:pt idx="0">
                  <c:v>19.03</c:v>
                </c:pt>
                <c:pt idx="1">
                  <c:v>15.753333333333332</c:v>
                </c:pt>
                <c:pt idx="2">
                  <c:v>15.263333333333334</c:v>
                </c:pt>
                <c:pt idx="3">
                  <c:v>14.456666666666669</c:v>
                </c:pt>
                <c:pt idx="4">
                  <c:v>12.233333333333334</c:v>
                </c:pt>
                <c:pt idx="5">
                  <c:v>12.206666666666669</c:v>
                </c:pt>
                <c:pt idx="6">
                  <c:v>12.126666666666667</c:v>
                </c:pt>
                <c:pt idx="7">
                  <c:v>11.693333333333333</c:v>
                </c:pt>
                <c:pt idx="8">
                  <c:v>11.433333333333332</c:v>
                </c:pt>
                <c:pt idx="9">
                  <c:v>11.200000000000001</c:v>
                </c:pt>
                <c:pt idx="10">
                  <c:v>10.916666666666666</c:v>
                </c:pt>
                <c:pt idx="11">
                  <c:v>10.886666666666668</c:v>
                </c:pt>
                <c:pt idx="12">
                  <c:v>10.496666666666668</c:v>
                </c:pt>
                <c:pt idx="13">
                  <c:v>9.7333333333333343</c:v>
                </c:pt>
                <c:pt idx="14">
                  <c:v>9.5933333333333337</c:v>
                </c:pt>
                <c:pt idx="15">
                  <c:v>9.42</c:v>
                </c:pt>
                <c:pt idx="16">
                  <c:v>9.18</c:v>
                </c:pt>
                <c:pt idx="17">
                  <c:v>8.92</c:v>
                </c:pt>
                <c:pt idx="18">
                  <c:v>8.73</c:v>
                </c:pt>
                <c:pt idx="19">
                  <c:v>8.6766666666666676</c:v>
                </c:pt>
                <c:pt idx="20">
                  <c:v>7.7233333333333327</c:v>
                </c:pt>
                <c:pt idx="21">
                  <c:v>7.54</c:v>
                </c:pt>
                <c:pt idx="22">
                  <c:v>7.41</c:v>
                </c:pt>
                <c:pt idx="23">
                  <c:v>6.93</c:v>
                </c:pt>
                <c:pt idx="24">
                  <c:v>6.8633333333333333</c:v>
                </c:pt>
                <c:pt idx="25">
                  <c:v>6.7249999999999996</c:v>
                </c:pt>
                <c:pt idx="26">
                  <c:v>6.330000000000001</c:v>
                </c:pt>
                <c:pt idx="27">
                  <c:v>4.706666666666667</c:v>
                </c:pt>
              </c:numCache>
            </c:numRef>
          </c:val>
          <c:extLst>
            <c:ext xmlns:c16="http://schemas.microsoft.com/office/drawing/2014/chart" uri="{C3380CC4-5D6E-409C-BE32-E72D297353CC}">
              <c16:uniqueId val="{00000000-0675-4C5A-A3EA-F1A1CAF55692}"/>
            </c:ext>
          </c:extLst>
        </c:ser>
        <c:ser>
          <c:idx val="1"/>
          <c:order val="1"/>
          <c:tx>
            <c:strRef>
              <c:f>'Grafiek 9'!$F$13</c:f>
              <c:strCache>
                <c:ptCount val="1"/>
                <c:pt idx="0">
                  <c:v>Sortie</c:v>
                </c:pt>
              </c:strCache>
            </c:strRef>
          </c:tx>
          <c:spPr>
            <a:solidFill>
              <a:sysClr val="windowText" lastClr="000000">
                <a:lumMod val="65000"/>
                <a:lumOff val="35000"/>
              </a:sysClr>
            </a:solidFill>
            <a:ln w="25400">
              <a:noFill/>
            </a:ln>
          </c:spPr>
          <c:invertIfNegative val="0"/>
          <c:cat>
            <c:strRef>
              <c:f>'Grafiek 9'!$C$16:$C$43</c:f>
              <c:strCache>
                <c:ptCount val="28"/>
                <c:pt idx="0">
                  <c:v>LT</c:v>
                </c:pt>
                <c:pt idx="1">
                  <c:v>PT</c:v>
                </c:pt>
                <c:pt idx="2">
                  <c:v>LV</c:v>
                </c:pt>
                <c:pt idx="3">
                  <c:v>UK</c:v>
                </c:pt>
                <c:pt idx="4">
                  <c:v>SK</c:v>
                </c:pt>
                <c:pt idx="5">
                  <c:v>PL</c:v>
                </c:pt>
                <c:pt idx="6">
                  <c:v>BG</c:v>
                </c:pt>
                <c:pt idx="7">
                  <c:v>MT</c:v>
                </c:pt>
                <c:pt idx="8">
                  <c:v>HU</c:v>
                </c:pt>
                <c:pt idx="9">
                  <c:v>DK</c:v>
                </c:pt>
                <c:pt idx="10">
                  <c:v>RO</c:v>
                </c:pt>
                <c:pt idx="11">
                  <c:v>EE</c:v>
                </c:pt>
                <c:pt idx="12">
                  <c:v>SI</c:v>
                </c:pt>
                <c:pt idx="13">
                  <c:v>FR</c:v>
                </c:pt>
                <c:pt idx="14">
                  <c:v>NL</c:v>
                </c:pt>
                <c:pt idx="15">
                  <c:v>ES</c:v>
                </c:pt>
                <c:pt idx="16">
                  <c:v>LU</c:v>
                </c:pt>
                <c:pt idx="17">
                  <c:v>CY</c:v>
                </c:pt>
                <c:pt idx="18">
                  <c:v>CZ</c:v>
                </c:pt>
                <c:pt idx="19">
                  <c:v>HR</c:v>
                </c:pt>
                <c:pt idx="20">
                  <c:v>IE</c:v>
                </c:pt>
                <c:pt idx="21">
                  <c:v>FI</c:v>
                </c:pt>
                <c:pt idx="22">
                  <c:v>IT</c:v>
                </c:pt>
                <c:pt idx="23">
                  <c:v>SE</c:v>
                </c:pt>
                <c:pt idx="24">
                  <c:v>DE</c:v>
                </c:pt>
                <c:pt idx="25">
                  <c:v>AT</c:v>
                </c:pt>
                <c:pt idx="26">
                  <c:v>BE</c:v>
                </c:pt>
                <c:pt idx="27">
                  <c:v>EL</c:v>
                </c:pt>
              </c:strCache>
            </c:strRef>
          </c:cat>
          <c:val>
            <c:numRef>
              <c:f>'Grafiek 9'!$F$16:$F$43</c:f>
              <c:numCache>
                <c:formatCode>#,##0.00</c:formatCode>
                <c:ptCount val="28"/>
                <c:pt idx="0">
                  <c:v>18.863333333333333</c:v>
                </c:pt>
                <c:pt idx="1">
                  <c:v>13.713333333333333</c:v>
                </c:pt>
                <c:pt idx="2">
                  <c:v>8.5066666666666659</c:v>
                </c:pt>
                <c:pt idx="3">
                  <c:v>11.136666666666665</c:v>
                </c:pt>
                <c:pt idx="4">
                  <c:v>10.073333333333332</c:v>
                </c:pt>
                <c:pt idx="5">
                  <c:v>9.83</c:v>
                </c:pt>
                <c:pt idx="6">
                  <c:v>12.543333333333335</c:v>
                </c:pt>
                <c:pt idx="7">
                  <c:v>7.15</c:v>
                </c:pt>
                <c:pt idx="8">
                  <c:v>10.206666666666667</c:v>
                </c:pt>
                <c:pt idx="9">
                  <c:v>10.520000000000001</c:v>
                </c:pt>
                <c:pt idx="10">
                  <c:v>8.8533333333333335</c:v>
                </c:pt>
                <c:pt idx="11">
                  <c:v>8.2533333333333321</c:v>
                </c:pt>
                <c:pt idx="12">
                  <c:v>8.1033333333333335</c:v>
                </c:pt>
                <c:pt idx="13">
                  <c:v>4.9800000000000004</c:v>
                </c:pt>
                <c:pt idx="14">
                  <c:v>6.2299999999999995</c:v>
                </c:pt>
                <c:pt idx="15">
                  <c:v>8.4766666666666666</c:v>
                </c:pt>
                <c:pt idx="16">
                  <c:v>7.6833333333333336</c:v>
                </c:pt>
                <c:pt idx="17">
                  <c:v>4.12</c:v>
                </c:pt>
                <c:pt idx="18">
                  <c:v>8.4</c:v>
                </c:pt>
                <c:pt idx="19">
                  <c:v>8.0566666666666666</c:v>
                </c:pt>
                <c:pt idx="20">
                  <c:v>5.38</c:v>
                </c:pt>
                <c:pt idx="21">
                  <c:v>6.2333333333333334</c:v>
                </c:pt>
                <c:pt idx="22">
                  <c:v>7.39</c:v>
                </c:pt>
                <c:pt idx="23">
                  <c:v>5.9466666666666663</c:v>
                </c:pt>
                <c:pt idx="24">
                  <c:v>7.7666666666666666</c:v>
                </c:pt>
                <c:pt idx="25">
                  <c:v>5.7650000000000006</c:v>
                </c:pt>
                <c:pt idx="26">
                  <c:v>3.1833333333333336</c:v>
                </c:pt>
                <c:pt idx="27">
                  <c:v>5.84</c:v>
                </c:pt>
              </c:numCache>
            </c:numRef>
          </c:val>
          <c:extLst>
            <c:ext xmlns:c16="http://schemas.microsoft.com/office/drawing/2014/chart" uri="{C3380CC4-5D6E-409C-BE32-E72D297353CC}">
              <c16:uniqueId val="{00000001-0675-4C5A-A3EA-F1A1CAF55692}"/>
            </c:ext>
          </c:extLst>
        </c:ser>
        <c:dLbls>
          <c:showLegendKey val="0"/>
          <c:showVal val="0"/>
          <c:showCatName val="0"/>
          <c:showSerName val="0"/>
          <c:showPercent val="0"/>
          <c:showBubbleSize val="0"/>
        </c:dLbls>
        <c:gapWidth val="150"/>
        <c:axId val="126866688"/>
        <c:axId val="126867864"/>
      </c:barChart>
      <c:catAx>
        <c:axId val="126866688"/>
        <c:scaling>
          <c:orientation val="minMax"/>
        </c:scaling>
        <c:delete val="0"/>
        <c:axPos val="b"/>
        <c:numFmt formatCode="General" sourceLinked="0"/>
        <c:majorTickMark val="out"/>
        <c:minorTickMark val="none"/>
        <c:tickLblPos val="low"/>
        <c:spPr>
          <a:ln w="12700">
            <a:solidFill>
              <a:srgbClr val="414141">
                <a:lumMod val="60000"/>
                <a:lumOff val="40000"/>
              </a:srgbClr>
            </a:solidFill>
            <a:prstDash val="solid"/>
          </a:ln>
        </c:spPr>
        <c:crossAx val="126867864"/>
        <c:crosses val="autoZero"/>
        <c:auto val="1"/>
        <c:lblAlgn val="ctr"/>
        <c:lblOffset val="50"/>
        <c:tickLblSkip val="1"/>
        <c:tickMarkSkip val="1"/>
        <c:noMultiLvlLbl val="0"/>
      </c:catAx>
      <c:valAx>
        <c:axId val="126867864"/>
        <c:scaling>
          <c:orientation val="minMax"/>
        </c:scaling>
        <c:delete val="0"/>
        <c:axPos val="l"/>
        <c:majorGridlines>
          <c:spPr>
            <a:ln w="6350">
              <a:solidFill>
                <a:srgbClr val="D9D9D9"/>
              </a:solidFill>
              <a:prstDash val="dash"/>
            </a:ln>
          </c:spPr>
        </c:majorGridlines>
        <c:numFmt formatCode="#,##0" sourceLinked="0"/>
        <c:majorTickMark val="out"/>
        <c:minorTickMark val="none"/>
        <c:tickLblPos val="nextTo"/>
        <c:spPr>
          <a:ln w="12700">
            <a:solidFill>
              <a:srgbClr val="414141">
                <a:lumMod val="60000"/>
                <a:lumOff val="40000"/>
              </a:srgbClr>
            </a:solidFill>
            <a:prstDash val="solid"/>
          </a:ln>
        </c:spPr>
        <c:crossAx val="126866688"/>
        <c:crosses val="autoZero"/>
        <c:crossBetween val="between"/>
      </c:valAx>
      <c:spPr>
        <a:noFill/>
        <a:ln w="12700">
          <a:solidFill>
            <a:srgbClr val="414141">
              <a:lumMod val="60000"/>
              <a:lumOff val="40000"/>
            </a:srgbClr>
          </a:solidFill>
          <a:prstDash val="solid"/>
        </a:ln>
      </c:spPr>
    </c:plotArea>
    <c:legend>
      <c:legendPos val="b"/>
      <c:layout>
        <c:manualLayout>
          <c:xMode val="edge"/>
          <c:yMode val="edge"/>
          <c:x val="0.51833296969631304"/>
          <c:y val="0.10189446882446174"/>
          <c:w val="0.28775344392167179"/>
          <c:h val="5.860587488469253E-2"/>
        </c:manualLayout>
      </c:layout>
      <c:overlay val="0"/>
    </c:legend>
    <c:plotVisOnly val="1"/>
    <c:dispBlanksAs val="gap"/>
    <c:showDLblsOverMax val="0"/>
  </c:chart>
  <c:spPr>
    <a:solidFill>
      <a:schemeClr val="bg1"/>
    </a:solidFill>
    <a:ln w="25400">
      <a:noFill/>
    </a:ln>
  </c:spPr>
  <c:txPr>
    <a:bodyPr/>
    <a:lstStyle/>
    <a:p>
      <a:pPr>
        <a:defRPr sz="1000">
          <a:solidFill>
            <a:srgbClr val="414141"/>
          </a:solidFill>
          <a:latin typeface="+mn-lt"/>
          <a:ea typeface="Trebuchet MS"/>
          <a:cs typeface="Trebuchet MS"/>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2193774420731344E-2"/>
          <c:y val="5.902942956856029E-2"/>
          <c:w val="0.91232136531879959"/>
          <c:h val="0.82440022518326739"/>
        </c:manualLayout>
      </c:layout>
      <c:barChart>
        <c:barDir val="col"/>
        <c:grouping val="clustered"/>
        <c:varyColors val="0"/>
        <c:ser>
          <c:idx val="0"/>
          <c:order val="0"/>
          <c:spPr>
            <a:solidFill>
              <a:srgbClr val="FFC000"/>
            </a:solidFill>
            <a:ln w="25400"/>
          </c:spPr>
          <c:invertIfNegative val="0"/>
          <c:dPt>
            <c:idx val="22"/>
            <c:invertIfNegative val="0"/>
            <c:bubble3D val="0"/>
            <c:spPr>
              <a:solidFill>
                <a:sysClr val="windowText" lastClr="000000">
                  <a:lumMod val="65000"/>
                  <a:lumOff val="35000"/>
                </a:sysClr>
              </a:solidFill>
              <a:ln w="25400"/>
            </c:spPr>
            <c:extLst>
              <c:ext xmlns:c16="http://schemas.microsoft.com/office/drawing/2014/chart" uri="{C3380CC4-5D6E-409C-BE32-E72D297353CC}">
                <c16:uniqueId val="{00000001-9325-47C7-8604-69C2BDAAD3D1}"/>
              </c:ext>
            </c:extLst>
          </c:dPt>
          <c:cat>
            <c:strRef>
              <c:f>'Grafiek 10'!$B$11:$B$38</c:f>
              <c:strCache>
                <c:ptCount val="28"/>
                <c:pt idx="0">
                  <c:v>IE</c:v>
                </c:pt>
                <c:pt idx="1">
                  <c:v>MT</c:v>
                </c:pt>
                <c:pt idx="2">
                  <c:v>ES</c:v>
                </c:pt>
                <c:pt idx="3">
                  <c:v>HU</c:v>
                </c:pt>
                <c:pt idx="4">
                  <c:v>SK</c:v>
                </c:pt>
                <c:pt idx="5">
                  <c:v>SE</c:v>
                </c:pt>
                <c:pt idx="6">
                  <c:v>PT</c:v>
                </c:pt>
                <c:pt idx="7">
                  <c:v>LV</c:v>
                </c:pt>
                <c:pt idx="8">
                  <c:v>NL</c:v>
                </c:pt>
                <c:pt idx="9">
                  <c:v>HR</c:v>
                </c:pt>
                <c:pt idx="10">
                  <c:v>UK</c:v>
                </c:pt>
                <c:pt idx="11">
                  <c:v>PL</c:v>
                </c:pt>
                <c:pt idx="12">
                  <c:v>CZ</c:v>
                </c:pt>
                <c:pt idx="13">
                  <c:v>BG</c:v>
                </c:pt>
                <c:pt idx="14">
                  <c:v>DE</c:v>
                </c:pt>
                <c:pt idx="15">
                  <c:v>SI</c:v>
                </c:pt>
                <c:pt idx="16">
                  <c:v>LT</c:v>
                </c:pt>
                <c:pt idx="17">
                  <c:v>DK</c:v>
                </c:pt>
                <c:pt idx="18">
                  <c:v>LU</c:v>
                </c:pt>
                <c:pt idx="19">
                  <c:v>FI</c:v>
                </c:pt>
                <c:pt idx="20">
                  <c:v>IT</c:v>
                </c:pt>
                <c:pt idx="21">
                  <c:v>FR</c:v>
                </c:pt>
                <c:pt idx="22">
                  <c:v>BE</c:v>
                </c:pt>
                <c:pt idx="23">
                  <c:v>EE</c:v>
                </c:pt>
                <c:pt idx="24">
                  <c:v>EL</c:v>
                </c:pt>
                <c:pt idx="25">
                  <c:v>AT</c:v>
                </c:pt>
                <c:pt idx="26">
                  <c:v>RO</c:v>
                </c:pt>
                <c:pt idx="27">
                  <c:v>CY</c:v>
                </c:pt>
              </c:strCache>
            </c:strRef>
          </c:cat>
          <c:val>
            <c:numRef>
              <c:f>'Grafiek 10'!$D$11:$D$38</c:f>
              <c:numCache>
                <c:formatCode>General</c:formatCode>
                <c:ptCount val="28"/>
                <c:pt idx="0">
                  <c:v>16.32</c:v>
                </c:pt>
                <c:pt idx="1">
                  <c:v>16.190000000000001</c:v>
                </c:pt>
                <c:pt idx="2">
                  <c:v>13.92</c:v>
                </c:pt>
                <c:pt idx="3">
                  <c:v>13.04</c:v>
                </c:pt>
                <c:pt idx="4">
                  <c:v>12.82</c:v>
                </c:pt>
                <c:pt idx="5">
                  <c:v>12.8</c:v>
                </c:pt>
                <c:pt idx="6">
                  <c:v>12.78</c:v>
                </c:pt>
                <c:pt idx="7">
                  <c:v>12.47</c:v>
                </c:pt>
                <c:pt idx="8">
                  <c:v>12.29</c:v>
                </c:pt>
                <c:pt idx="9">
                  <c:v>12.18</c:v>
                </c:pt>
                <c:pt idx="10">
                  <c:v>11.9</c:v>
                </c:pt>
                <c:pt idx="11">
                  <c:v>11.67</c:v>
                </c:pt>
                <c:pt idx="12">
                  <c:v>11.26</c:v>
                </c:pt>
                <c:pt idx="13">
                  <c:v>11.23</c:v>
                </c:pt>
                <c:pt idx="14">
                  <c:v>11.07</c:v>
                </c:pt>
                <c:pt idx="15">
                  <c:v>10.93</c:v>
                </c:pt>
                <c:pt idx="16">
                  <c:v>10.88</c:v>
                </c:pt>
                <c:pt idx="17">
                  <c:v>10.83</c:v>
                </c:pt>
                <c:pt idx="18">
                  <c:v>9.9600000000000009</c:v>
                </c:pt>
                <c:pt idx="19">
                  <c:v>9.44</c:v>
                </c:pt>
                <c:pt idx="20">
                  <c:v>9.2200000000000006</c:v>
                </c:pt>
                <c:pt idx="21">
                  <c:v>8.61</c:v>
                </c:pt>
                <c:pt idx="22">
                  <c:v>8.5500000000000007</c:v>
                </c:pt>
                <c:pt idx="23">
                  <c:v>7.45</c:v>
                </c:pt>
                <c:pt idx="24">
                  <c:v>7.2</c:v>
                </c:pt>
                <c:pt idx="25">
                  <c:v>6.93</c:v>
                </c:pt>
                <c:pt idx="26">
                  <c:v>2.91</c:v>
                </c:pt>
                <c:pt idx="27">
                  <c:v>2.67</c:v>
                </c:pt>
              </c:numCache>
            </c:numRef>
          </c:val>
          <c:extLst>
            <c:ext xmlns:c16="http://schemas.microsoft.com/office/drawing/2014/chart" uri="{C3380CC4-5D6E-409C-BE32-E72D297353CC}">
              <c16:uniqueId val="{00000002-9325-47C7-8604-69C2BDAAD3D1}"/>
            </c:ext>
          </c:extLst>
        </c:ser>
        <c:dLbls>
          <c:showLegendKey val="0"/>
          <c:showVal val="0"/>
          <c:showCatName val="0"/>
          <c:showSerName val="0"/>
          <c:showPercent val="0"/>
          <c:showBubbleSize val="0"/>
        </c:dLbls>
        <c:gapWidth val="150"/>
        <c:axId val="126866688"/>
        <c:axId val="126867864"/>
      </c:barChart>
      <c:catAx>
        <c:axId val="126866688"/>
        <c:scaling>
          <c:orientation val="minMax"/>
        </c:scaling>
        <c:delete val="0"/>
        <c:axPos val="b"/>
        <c:numFmt formatCode="General" sourceLinked="0"/>
        <c:majorTickMark val="out"/>
        <c:minorTickMark val="none"/>
        <c:tickLblPos val="low"/>
        <c:spPr>
          <a:ln w="12700">
            <a:solidFill>
              <a:srgbClr val="414141">
                <a:lumMod val="60000"/>
                <a:lumOff val="40000"/>
              </a:srgbClr>
            </a:solidFill>
            <a:prstDash val="solid"/>
          </a:ln>
        </c:spPr>
        <c:crossAx val="126867864"/>
        <c:crosses val="autoZero"/>
        <c:auto val="1"/>
        <c:lblAlgn val="ctr"/>
        <c:lblOffset val="50"/>
        <c:tickLblSkip val="1"/>
        <c:tickMarkSkip val="1"/>
        <c:noMultiLvlLbl val="0"/>
      </c:catAx>
      <c:valAx>
        <c:axId val="126867864"/>
        <c:scaling>
          <c:orientation val="minMax"/>
        </c:scaling>
        <c:delete val="0"/>
        <c:axPos val="l"/>
        <c:majorGridlines>
          <c:spPr>
            <a:ln w="6350">
              <a:solidFill>
                <a:srgbClr val="D9D9D9"/>
              </a:solidFill>
              <a:prstDash val="dash"/>
            </a:ln>
          </c:spPr>
        </c:majorGridlines>
        <c:numFmt formatCode="General" sourceLinked="0"/>
        <c:majorTickMark val="out"/>
        <c:minorTickMark val="none"/>
        <c:tickLblPos val="nextTo"/>
        <c:spPr>
          <a:ln w="12700">
            <a:solidFill>
              <a:srgbClr val="414141">
                <a:lumMod val="60000"/>
                <a:lumOff val="40000"/>
              </a:srgbClr>
            </a:solidFill>
            <a:prstDash val="solid"/>
          </a:ln>
        </c:spPr>
        <c:crossAx val="126866688"/>
        <c:crosses val="autoZero"/>
        <c:crossBetween val="between"/>
      </c:valAx>
      <c:spPr>
        <a:noFill/>
        <a:ln w="12700">
          <a:solidFill>
            <a:srgbClr val="414141">
              <a:lumMod val="60000"/>
              <a:lumOff val="40000"/>
            </a:srgbClr>
          </a:solidFill>
          <a:prstDash val="solid"/>
        </a:ln>
      </c:spPr>
    </c:plotArea>
    <c:plotVisOnly val="1"/>
    <c:dispBlanksAs val="gap"/>
    <c:showDLblsOverMax val="0"/>
  </c:chart>
  <c:spPr>
    <a:solidFill>
      <a:schemeClr val="bg1"/>
    </a:solidFill>
    <a:ln w="25400">
      <a:noFill/>
    </a:ln>
  </c:spPr>
  <c:txPr>
    <a:bodyPr/>
    <a:lstStyle/>
    <a:p>
      <a:pPr>
        <a:defRPr sz="900">
          <a:solidFill>
            <a:srgbClr val="414141"/>
          </a:solidFill>
          <a:latin typeface="+mn-lt"/>
          <a:ea typeface="Trebuchet MS"/>
          <a:cs typeface="Trebuchet MS"/>
        </a:defRPr>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xMode val="edge"/>
          <c:yMode val="edge"/>
          <c:x val="2.2860892388451444E-3"/>
          <c:y val="0"/>
          <c:w val="0.96798462015939146"/>
          <c:h val="1"/>
        </c:manualLayout>
      </c:layout>
      <c:barChart>
        <c:barDir val="col"/>
        <c:grouping val="clustered"/>
        <c:varyColors val="0"/>
        <c:ser>
          <c:idx val="0"/>
          <c:order val="0"/>
          <c:spPr>
            <a:solidFill>
              <a:srgbClr val="FFC000"/>
            </a:solidFill>
            <a:ln w="25400"/>
          </c:spPr>
          <c:invertIfNegative val="0"/>
          <c:dPt>
            <c:idx val="5"/>
            <c:invertIfNegative val="0"/>
            <c:bubble3D val="0"/>
            <c:spPr>
              <a:solidFill>
                <a:sysClr val="windowText" lastClr="000000">
                  <a:lumMod val="65000"/>
                  <a:lumOff val="35000"/>
                </a:sysClr>
              </a:solidFill>
              <a:ln w="25400"/>
            </c:spPr>
            <c:extLst>
              <c:ext xmlns:c16="http://schemas.microsoft.com/office/drawing/2014/chart" uri="{C3380CC4-5D6E-409C-BE32-E72D297353CC}">
                <c16:uniqueId val="{00000001-5D61-4254-948B-DDB02985A06B}"/>
              </c:ext>
            </c:extLst>
          </c:dPt>
          <c:cat>
            <c:strRef>
              <c:f>'Graphique 11'!$A$1:$A$18</c:f>
              <c:strCache>
                <c:ptCount val="18"/>
                <c:pt idx="0">
                  <c:v>LU</c:v>
                </c:pt>
                <c:pt idx="1">
                  <c:v>MT</c:v>
                </c:pt>
                <c:pt idx="2">
                  <c:v>SK</c:v>
                </c:pt>
                <c:pt idx="3">
                  <c:v>IE</c:v>
                </c:pt>
                <c:pt idx="4">
                  <c:v>EE</c:v>
                </c:pt>
                <c:pt idx="5">
                  <c:v>BE</c:v>
                </c:pt>
                <c:pt idx="6">
                  <c:v>SI</c:v>
                </c:pt>
                <c:pt idx="7">
                  <c:v>PT</c:v>
                </c:pt>
                <c:pt idx="8">
                  <c:v>NL</c:v>
                </c:pt>
                <c:pt idx="9">
                  <c:v>AT</c:v>
                </c:pt>
                <c:pt idx="10">
                  <c:v>FI</c:v>
                </c:pt>
                <c:pt idx="11">
                  <c:v>CY</c:v>
                </c:pt>
                <c:pt idx="12">
                  <c:v>FR</c:v>
                </c:pt>
                <c:pt idx="13">
                  <c:v>IT</c:v>
                </c:pt>
                <c:pt idx="14">
                  <c:v>ES</c:v>
                </c:pt>
                <c:pt idx="15">
                  <c:v>EL</c:v>
                </c:pt>
                <c:pt idx="16">
                  <c:v>DE</c:v>
                </c:pt>
                <c:pt idx="17">
                  <c:v>US</c:v>
                </c:pt>
              </c:strCache>
            </c:strRef>
          </c:cat>
          <c:val>
            <c:numRef>
              <c:f>[1]Sheet1!$G$1:$G$18</c:f>
              <c:numCache>
                <c:formatCode>General</c:formatCode>
                <c:ptCount val="18"/>
                <c:pt idx="0">
                  <c:v>32.6</c:v>
                </c:pt>
                <c:pt idx="1">
                  <c:v>40.729999999999997</c:v>
                </c:pt>
                <c:pt idx="2">
                  <c:v>55.49</c:v>
                </c:pt>
                <c:pt idx="3">
                  <c:v>58.33</c:v>
                </c:pt>
                <c:pt idx="4">
                  <c:v>65.53</c:v>
                </c:pt>
                <c:pt idx="5">
                  <c:v>66.150000000000006</c:v>
                </c:pt>
                <c:pt idx="6">
                  <c:v>68.45</c:v>
                </c:pt>
                <c:pt idx="7">
                  <c:v>71.97</c:v>
                </c:pt>
                <c:pt idx="8">
                  <c:v>72.97</c:v>
                </c:pt>
                <c:pt idx="9">
                  <c:v>73.42</c:v>
                </c:pt>
                <c:pt idx="10">
                  <c:v>74.09</c:v>
                </c:pt>
                <c:pt idx="11">
                  <c:v>76.39</c:v>
                </c:pt>
                <c:pt idx="12">
                  <c:v>77.94</c:v>
                </c:pt>
                <c:pt idx="13">
                  <c:v>78.03</c:v>
                </c:pt>
                <c:pt idx="14">
                  <c:v>78.38</c:v>
                </c:pt>
                <c:pt idx="15">
                  <c:v>78.5</c:v>
                </c:pt>
                <c:pt idx="16">
                  <c:v>79.739999999999995</c:v>
                </c:pt>
                <c:pt idx="17">
                  <c:v>90.96</c:v>
                </c:pt>
              </c:numCache>
            </c:numRef>
          </c:val>
          <c:extLst>
            <c:ext xmlns:c16="http://schemas.microsoft.com/office/drawing/2014/chart" uri="{C3380CC4-5D6E-409C-BE32-E72D297353CC}">
              <c16:uniqueId val="{00000002-5D61-4254-948B-DDB02985A06B}"/>
            </c:ext>
          </c:extLst>
        </c:ser>
        <c:dLbls>
          <c:showLegendKey val="0"/>
          <c:showVal val="0"/>
          <c:showCatName val="0"/>
          <c:showSerName val="0"/>
          <c:showPercent val="0"/>
          <c:showBubbleSize val="0"/>
        </c:dLbls>
        <c:gapWidth val="150"/>
        <c:axId val="126866688"/>
        <c:axId val="126867864"/>
      </c:barChart>
      <c:catAx>
        <c:axId val="126866688"/>
        <c:scaling>
          <c:orientation val="minMax"/>
        </c:scaling>
        <c:delete val="0"/>
        <c:axPos val="b"/>
        <c:majorGridlines>
          <c:spPr>
            <a:ln w="6350">
              <a:solidFill>
                <a:srgbClr val="D9D9D9"/>
              </a:solidFill>
              <a:prstDash val="dash"/>
            </a:ln>
          </c:spPr>
        </c:majorGridlines>
        <c:numFmt formatCode="General" sourceLinked="0"/>
        <c:majorTickMark val="out"/>
        <c:minorTickMark val="none"/>
        <c:tickLblPos val="low"/>
        <c:spPr>
          <a:ln w="12700">
            <a:solidFill>
              <a:srgbClr val="414141">
                <a:lumMod val="60000"/>
                <a:lumOff val="40000"/>
              </a:srgbClr>
            </a:solidFill>
            <a:prstDash val="solid"/>
          </a:ln>
        </c:spPr>
        <c:crossAx val="126867864"/>
        <c:crosses val="autoZero"/>
        <c:auto val="1"/>
        <c:lblAlgn val="ctr"/>
        <c:lblOffset val="50"/>
        <c:tickLblSkip val="1"/>
        <c:tickMarkSkip val="1"/>
        <c:noMultiLvlLbl val="0"/>
      </c:catAx>
      <c:valAx>
        <c:axId val="126867864"/>
        <c:scaling>
          <c:orientation val="minMax"/>
        </c:scaling>
        <c:delete val="0"/>
        <c:axPos val="l"/>
        <c:majorGridlines>
          <c:spPr>
            <a:ln w="6350">
              <a:solidFill>
                <a:srgbClr val="D9D9D9"/>
              </a:solidFill>
              <a:prstDash val="dash"/>
            </a:ln>
          </c:spPr>
        </c:majorGridlines>
        <c:numFmt formatCode="General" sourceLinked="0"/>
        <c:majorTickMark val="out"/>
        <c:minorTickMark val="none"/>
        <c:tickLblPos val="nextTo"/>
        <c:spPr>
          <a:ln w="12700">
            <a:solidFill>
              <a:srgbClr val="414141">
                <a:lumMod val="60000"/>
                <a:lumOff val="40000"/>
              </a:srgbClr>
            </a:solidFill>
            <a:prstDash val="solid"/>
          </a:ln>
        </c:spPr>
        <c:crossAx val="126866688"/>
        <c:crosses val="autoZero"/>
        <c:crossBetween val="between"/>
      </c:valAx>
      <c:spPr>
        <a:noFill/>
        <a:ln w="12700">
          <a:solidFill>
            <a:srgbClr val="414141">
              <a:lumMod val="60000"/>
              <a:lumOff val="40000"/>
            </a:srgbClr>
          </a:solidFill>
          <a:prstDash val="solid"/>
        </a:ln>
      </c:spPr>
    </c:plotArea>
    <c:plotVisOnly val="1"/>
    <c:dispBlanksAs val="gap"/>
    <c:showDLblsOverMax val="0"/>
  </c:chart>
  <c:spPr>
    <a:solidFill>
      <a:schemeClr val="bg1"/>
    </a:solidFill>
    <a:ln w="25400">
      <a:noFill/>
    </a:ln>
  </c:spPr>
  <c:txPr>
    <a:bodyPr/>
    <a:lstStyle/>
    <a:p>
      <a:pPr>
        <a:defRPr sz="900">
          <a:solidFill>
            <a:srgbClr val="414141"/>
          </a:solidFill>
          <a:latin typeface="+mn-lt"/>
          <a:ea typeface="Trebuchet MS"/>
          <a:cs typeface="Trebuchet MS"/>
        </a:defRPr>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49BE1D-194A-4199-B63F-4BBF82A5DDF0}" type="doc">
      <dgm:prSet loTypeId="urn:microsoft.com/office/officeart/2005/8/layout/gear1" loCatId="cycle" qsTypeId="urn:microsoft.com/office/officeart/2005/8/quickstyle/3d1" qsCatId="3D" csTypeId="urn:microsoft.com/office/officeart/2005/8/colors/accent3_2" csCatId="accent3" phldr="1"/>
      <dgm:spPr/>
    </dgm:pt>
    <dgm:pt modelId="{9D34AB20-8EA5-4993-AD99-063F4B77D8E4}">
      <dgm:prSet phldrT="[Text]" custT="1"/>
      <dgm:spPr/>
      <dgm:t>
        <a:bodyPr/>
        <a:lstStyle/>
        <a:p>
          <a:pPr algn="ctr"/>
          <a:r>
            <a:rPr lang="nl-BE" sz="1400" noProof="0" dirty="0"/>
            <a:t>Kapitaal</a:t>
          </a:r>
        </a:p>
        <a:p>
          <a:pPr algn="l"/>
          <a:r>
            <a:rPr lang="nl-BE" sz="1200" noProof="0" dirty="0"/>
            <a:t>- materieel</a:t>
          </a:r>
        </a:p>
        <a:p>
          <a:pPr algn="l"/>
          <a:r>
            <a:rPr lang="nl-BE" sz="1200" noProof="0" dirty="0"/>
            <a:t>- immaterieel</a:t>
          </a:r>
        </a:p>
      </dgm:t>
    </dgm:pt>
    <dgm:pt modelId="{A047490B-3F4D-43A0-8A4A-5FF500BE4848}" type="parTrans" cxnId="{B7C82A56-2DC9-4771-A27B-F6ACF5D68D55}">
      <dgm:prSet/>
      <dgm:spPr/>
      <dgm:t>
        <a:bodyPr/>
        <a:lstStyle/>
        <a:p>
          <a:endParaRPr lang="en-GB"/>
        </a:p>
      </dgm:t>
    </dgm:pt>
    <dgm:pt modelId="{F517E8D1-FA7B-4895-87F8-A84D403EA8F0}" type="sibTrans" cxnId="{B7C82A56-2DC9-4771-A27B-F6ACF5D68D55}">
      <dgm:prSet/>
      <dgm:spPr/>
      <dgm:t>
        <a:bodyPr/>
        <a:lstStyle/>
        <a:p>
          <a:endParaRPr lang="en-GB"/>
        </a:p>
      </dgm:t>
    </dgm:pt>
    <dgm:pt modelId="{D0379EE9-0A43-40E6-847F-91808159FB00}">
      <dgm:prSet phldrT="[Text]" custT="1"/>
      <dgm:spPr/>
      <dgm:t>
        <a:bodyPr/>
        <a:lstStyle/>
        <a:p>
          <a:r>
            <a:rPr lang="nl-BE" sz="1400" noProof="0" dirty="0" err="1"/>
            <a:t>Interm</a:t>
          </a:r>
          <a:r>
            <a:rPr lang="nl-BE" sz="1400" noProof="0" dirty="0"/>
            <a:t>. </a:t>
          </a:r>
          <a:r>
            <a:rPr lang="nl-BE" sz="1400" noProof="0" dirty="0" err="1"/>
            <a:t>inputs</a:t>
          </a:r>
          <a:endParaRPr lang="nl-BE" sz="1400" noProof="0" dirty="0"/>
        </a:p>
      </dgm:t>
    </dgm:pt>
    <dgm:pt modelId="{9128A3BB-543E-4177-8B84-63B406B3FA52}" type="parTrans" cxnId="{351EE641-8F47-4DB0-B6BF-DC3B90F15B49}">
      <dgm:prSet/>
      <dgm:spPr/>
      <dgm:t>
        <a:bodyPr/>
        <a:lstStyle/>
        <a:p>
          <a:endParaRPr lang="en-GB"/>
        </a:p>
      </dgm:t>
    </dgm:pt>
    <dgm:pt modelId="{BDBFCDB4-228C-404C-BC72-DC2CD7AFFC24}" type="sibTrans" cxnId="{351EE641-8F47-4DB0-B6BF-DC3B90F15B49}">
      <dgm:prSet/>
      <dgm:spPr/>
      <dgm:t>
        <a:bodyPr/>
        <a:lstStyle/>
        <a:p>
          <a:endParaRPr lang="en-GB"/>
        </a:p>
      </dgm:t>
    </dgm:pt>
    <dgm:pt modelId="{F9F21220-ED60-43D5-967E-1CB3069F316D}">
      <dgm:prSet phldrT="[Text]" custT="1"/>
      <dgm:spPr/>
      <dgm:t>
        <a:bodyPr/>
        <a:lstStyle/>
        <a:p>
          <a:r>
            <a:rPr lang="nl-BE" sz="1400" noProof="0" dirty="0"/>
            <a:t>Arbeid</a:t>
          </a:r>
          <a:endParaRPr lang="nl-BE" sz="1000" noProof="0" dirty="0"/>
        </a:p>
      </dgm:t>
    </dgm:pt>
    <dgm:pt modelId="{11C923EE-8511-420B-87CA-FDF89E1B1AC9}" type="parTrans" cxnId="{CBA39782-1875-4E45-B8D5-9AADC9C41A6F}">
      <dgm:prSet/>
      <dgm:spPr/>
      <dgm:t>
        <a:bodyPr/>
        <a:lstStyle/>
        <a:p>
          <a:endParaRPr lang="en-GB"/>
        </a:p>
      </dgm:t>
    </dgm:pt>
    <dgm:pt modelId="{62BDC1CD-AA6C-4054-A5DC-E4A2A6ECD35D}" type="sibTrans" cxnId="{CBA39782-1875-4E45-B8D5-9AADC9C41A6F}">
      <dgm:prSet/>
      <dgm:spPr/>
      <dgm:t>
        <a:bodyPr/>
        <a:lstStyle/>
        <a:p>
          <a:endParaRPr lang="en-GB"/>
        </a:p>
      </dgm:t>
    </dgm:pt>
    <dgm:pt modelId="{6C713F34-CFE2-4CEC-857F-40E4A21B2950}" type="pres">
      <dgm:prSet presAssocID="{6B49BE1D-194A-4199-B63F-4BBF82A5DDF0}" presName="composite" presStyleCnt="0">
        <dgm:presLayoutVars>
          <dgm:chMax val="3"/>
          <dgm:animLvl val="lvl"/>
          <dgm:resizeHandles val="exact"/>
        </dgm:presLayoutVars>
      </dgm:prSet>
      <dgm:spPr/>
    </dgm:pt>
    <dgm:pt modelId="{466040C1-B5FE-449F-B022-0A9E98E014F1}" type="pres">
      <dgm:prSet presAssocID="{9D34AB20-8EA5-4993-AD99-063F4B77D8E4}" presName="gear1" presStyleLbl="node1" presStyleIdx="0" presStyleCnt="3">
        <dgm:presLayoutVars>
          <dgm:chMax val="1"/>
          <dgm:bulletEnabled val="1"/>
        </dgm:presLayoutVars>
      </dgm:prSet>
      <dgm:spPr/>
      <dgm:t>
        <a:bodyPr/>
        <a:lstStyle/>
        <a:p>
          <a:endParaRPr lang="nl-NL"/>
        </a:p>
      </dgm:t>
    </dgm:pt>
    <dgm:pt modelId="{ABD9F32E-4194-4AA3-A651-DEA9D1D5435E}" type="pres">
      <dgm:prSet presAssocID="{9D34AB20-8EA5-4993-AD99-063F4B77D8E4}" presName="gear1srcNode" presStyleLbl="node1" presStyleIdx="0" presStyleCnt="3"/>
      <dgm:spPr/>
      <dgm:t>
        <a:bodyPr/>
        <a:lstStyle/>
        <a:p>
          <a:endParaRPr lang="nl-NL"/>
        </a:p>
      </dgm:t>
    </dgm:pt>
    <dgm:pt modelId="{045D9295-8DC7-488D-8D6A-1704FAA5DEEB}" type="pres">
      <dgm:prSet presAssocID="{9D34AB20-8EA5-4993-AD99-063F4B77D8E4}" presName="gear1dstNode" presStyleLbl="node1" presStyleIdx="0" presStyleCnt="3"/>
      <dgm:spPr/>
      <dgm:t>
        <a:bodyPr/>
        <a:lstStyle/>
        <a:p>
          <a:endParaRPr lang="nl-NL"/>
        </a:p>
      </dgm:t>
    </dgm:pt>
    <dgm:pt modelId="{69BD88CB-7882-4EAD-A51C-EBB651323D22}" type="pres">
      <dgm:prSet presAssocID="{D0379EE9-0A43-40E6-847F-91808159FB00}" presName="gear2" presStyleLbl="node1" presStyleIdx="1" presStyleCnt="3">
        <dgm:presLayoutVars>
          <dgm:chMax val="1"/>
          <dgm:bulletEnabled val="1"/>
        </dgm:presLayoutVars>
      </dgm:prSet>
      <dgm:spPr/>
      <dgm:t>
        <a:bodyPr/>
        <a:lstStyle/>
        <a:p>
          <a:endParaRPr lang="nl-NL"/>
        </a:p>
      </dgm:t>
    </dgm:pt>
    <dgm:pt modelId="{9E8BFB02-BFED-4277-852A-2A86A2929EE0}" type="pres">
      <dgm:prSet presAssocID="{D0379EE9-0A43-40E6-847F-91808159FB00}" presName="gear2srcNode" presStyleLbl="node1" presStyleIdx="1" presStyleCnt="3"/>
      <dgm:spPr/>
      <dgm:t>
        <a:bodyPr/>
        <a:lstStyle/>
        <a:p>
          <a:endParaRPr lang="nl-NL"/>
        </a:p>
      </dgm:t>
    </dgm:pt>
    <dgm:pt modelId="{54A1E91D-B16A-49A1-B4F3-C325F95BD948}" type="pres">
      <dgm:prSet presAssocID="{D0379EE9-0A43-40E6-847F-91808159FB00}" presName="gear2dstNode" presStyleLbl="node1" presStyleIdx="1" presStyleCnt="3"/>
      <dgm:spPr/>
      <dgm:t>
        <a:bodyPr/>
        <a:lstStyle/>
        <a:p>
          <a:endParaRPr lang="nl-NL"/>
        </a:p>
      </dgm:t>
    </dgm:pt>
    <dgm:pt modelId="{BD256504-F75A-4ADB-BAEF-325165C577D8}" type="pres">
      <dgm:prSet presAssocID="{F9F21220-ED60-43D5-967E-1CB3069F316D}" presName="gear3" presStyleLbl="node1" presStyleIdx="2" presStyleCnt="3"/>
      <dgm:spPr/>
      <dgm:t>
        <a:bodyPr/>
        <a:lstStyle/>
        <a:p>
          <a:endParaRPr lang="nl-NL"/>
        </a:p>
      </dgm:t>
    </dgm:pt>
    <dgm:pt modelId="{7D4CC0A6-6D6C-47D5-AB63-CC594E926FDA}" type="pres">
      <dgm:prSet presAssocID="{F9F21220-ED60-43D5-967E-1CB3069F316D}" presName="gear3tx" presStyleLbl="node1" presStyleIdx="2" presStyleCnt="3">
        <dgm:presLayoutVars>
          <dgm:chMax val="1"/>
          <dgm:bulletEnabled val="1"/>
        </dgm:presLayoutVars>
      </dgm:prSet>
      <dgm:spPr/>
      <dgm:t>
        <a:bodyPr/>
        <a:lstStyle/>
        <a:p>
          <a:endParaRPr lang="nl-NL"/>
        </a:p>
      </dgm:t>
    </dgm:pt>
    <dgm:pt modelId="{DADE99AE-F224-484F-A60C-2939FD234361}" type="pres">
      <dgm:prSet presAssocID="{F9F21220-ED60-43D5-967E-1CB3069F316D}" presName="gear3srcNode" presStyleLbl="node1" presStyleIdx="2" presStyleCnt="3"/>
      <dgm:spPr/>
      <dgm:t>
        <a:bodyPr/>
        <a:lstStyle/>
        <a:p>
          <a:endParaRPr lang="nl-NL"/>
        </a:p>
      </dgm:t>
    </dgm:pt>
    <dgm:pt modelId="{56A5C744-9A59-4571-AE62-D6701E18942D}" type="pres">
      <dgm:prSet presAssocID="{F9F21220-ED60-43D5-967E-1CB3069F316D}" presName="gear3dstNode" presStyleLbl="node1" presStyleIdx="2" presStyleCnt="3"/>
      <dgm:spPr/>
      <dgm:t>
        <a:bodyPr/>
        <a:lstStyle/>
        <a:p>
          <a:endParaRPr lang="nl-NL"/>
        </a:p>
      </dgm:t>
    </dgm:pt>
    <dgm:pt modelId="{116D7C09-CB62-4D40-98DD-CD8EADA7A509}" type="pres">
      <dgm:prSet presAssocID="{F517E8D1-FA7B-4895-87F8-A84D403EA8F0}" presName="connector1" presStyleLbl="sibTrans2D1" presStyleIdx="0" presStyleCnt="3"/>
      <dgm:spPr/>
      <dgm:t>
        <a:bodyPr/>
        <a:lstStyle/>
        <a:p>
          <a:endParaRPr lang="nl-NL"/>
        </a:p>
      </dgm:t>
    </dgm:pt>
    <dgm:pt modelId="{92561C1B-A184-43FB-8346-9EA97D426D08}" type="pres">
      <dgm:prSet presAssocID="{BDBFCDB4-228C-404C-BC72-DC2CD7AFFC24}" presName="connector2" presStyleLbl="sibTrans2D1" presStyleIdx="1" presStyleCnt="3"/>
      <dgm:spPr/>
      <dgm:t>
        <a:bodyPr/>
        <a:lstStyle/>
        <a:p>
          <a:endParaRPr lang="nl-NL"/>
        </a:p>
      </dgm:t>
    </dgm:pt>
    <dgm:pt modelId="{B7AEFE0B-0FDA-42FD-BD6D-6677F7C1E108}" type="pres">
      <dgm:prSet presAssocID="{62BDC1CD-AA6C-4054-A5DC-E4A2A6ECD35D}" presName="connector3" presStyleLbl="sibTrans2D1" presStyleIdx="2" presStyleCnt="3"/>
      <dgm:spPr/>
      <dgm:t>
        <a:bodyPr/>
        <a:lstStyle/>
        <a:p>
          <a:endParaRPr lang="nl-NL"/>
        </a:p>
      </dgm:t>
    </dgm:pt>
  </dgm:ptLst>
  <dgm:cxnLst>
    <dgm:cxn modelId="{FC5B665E-9883-4375-8D46-DED4FB25DE1C}" type="presOf" srcId="{F9F21220-ED60-43D5-967E-1CB3069F316D}" destId="{7D4CC0A6-6D6C-47D5-AB63-CC594E926FDA}" srcOrd="1" destOrd="0" presId="urn:microsoft.com/office/officeart/2005/8/layout/gear1"/>
    <dgm:cxn modelId="{DE6D1F1E-E01A-494B-BB1E-6DA255F3855A}" type="presOf" srcId="{F9F21220-ED60-43D5-967E-1CB3069F316D}" destId="{DADE99AE-F224-484F-A60C-2939FD234361}" srcOrd="2" destOrd="0" presId="urn:microsoft.com/office/officeart/2005/8/layout/gear1"/>
    <dgm:cxn modelId="{5A93028D-232E-4645-B0D1-6ABC70DAEDE9}" type="presOf" srcId="{9D34AB20-8EA5-4993-AD99-063F4B77D8E4}" destId="{045D9295-8DC7-488D-8D6A-1704FAA5DEEB}" srcOrd="2" destOrd="0" presId="urn:microsoft.com/office/officeart/2005/8/layout/gear1"/>
    <dgm:cxn modelId="{71D6C3E4-7155-40BB-BA9D-554D58192F5B}" type="presOf" srcId="{F9F21220-ED60-43D5-967E-1CB3069F316D}" destId="{BD256504-F75A-4ADB-BAEF-325165C577D8}" srcOrd="0" destOrd="0" presId="urn:microsoft.com/office/officeart/2005/8/layout/gear1"/>
    <dgm:cxn modelId="{4C9EAFCA-41DD-4123-B00B-257EF7B60057}" type="presOf" srcId="{D0379EE9-0A43-40E6-847F-91808159FB00}" destId="{54A1E91D-B16A-49A1-B4F3-C325F95BD948}" srcOrd="2" destOrd="0" presId="urn:microsoft.com/office/officeart/2005/8/layout/gear1"/>
    <dgm:cxn modelId="{36C6DA54-E5FE-488A-8F61-36CB64A876BC}" type="presOf" srcId="{F517E8D1-FA7B-4895-87F8-A84D403EA8F0}" destId="{116D7C09-CB62-4D40-98DD-CD8EADA7A509}" srcOrd="0" destOrd="0" presId="urn:microsoft.com/office/officeart/2005/8/layout/gear1"/>
    <dgm:cxn modelId="{AE33C3D3-4F55-4963-9D97-3DCD336FA422}" type="presOf" srcId="{62BDC1CD-AA6C-4054-A5DC-E4A2A6ECD35D}" destId="{B7AEFE0B-0FDA-42FD-BD6D-6677F7C1E108}" srcOrd="0" destOrd="0" presId="urn:microsoft.com/office/officeart/2005/8/layout/gear1"/>
    <dgm:cxn modelId="{29F5C288-1B39-4450-8106-39AA4485BAAC}" type="presOf" srcId="{9D34AB20-8EA5-4993-AD99-063F4B77D8E4}" destId="{466040C1-B5FE-449F-B022-0A9E98E014F1}" srcOrd="0" destOrd="0" presId="urn:microsoft.com/office/officeart/2005/8/layout/gear1"/>
    <dgm:cxn modelId="{CBA39782-1875-4E45-B8D5-9AADC9C41A6F}" srcId="{6B49BE1D-194A-4199-B63F-4BBF82A5DDF0}" destId="{F9F21220-ED60-43D5-967E-1CB3069F316D}" srcOrd="2" destOrd="0" parTransId="{11C923EE-8511-420B-87CA-FDF89E1B1AC9}" sibTransId="{62BDC1CD-AA6C-4054-A5DC-E4A2A6ECD35D}"/>
    <dgm:cxn modelId="{2E063D8D-F390-4218-8CB5-72E73EE564D2}" type="presOf" srcId="{D0379EE9-0A43-40E6-847F-91808159FB00}" destId="{69BD88CB-7882-4EAD-A51C-EBB651323D22}" srcOrd="0" destOrd="0" presId="urn:microsoft.com/office/officeart/2005/8/layout/gear1"/>
    <dgm:cxn modelId="{B7C82A56-2DC9-4771-A27B-F6ACF5D68D55}" srcId="{6B49BE1D-194A-4199-B63F-4BBF82A5DDF0}" destId="{9D34AB20-8EA5-4993-AD99-063F4B77D8E4}" srcOrd="0" destOrd="0" parTransId="{A047490B-3F4D-43A0-8A4A-5FF500BE4848}" sibTransId="{F517E8D1-FA7B-4895-87F8-A84D403EA8F0}"/>
    <dgm:cxn modelId="{422AED03-70D1-4FB7-A700-7403E35CA056}" type="presOf" srcId="{F9F21220-ED60-43D5-967E-1CB3069F316D}" destId="{56A5C744-9A59-4571-AE62-D6701E18942D}" srcOrd="3" destOrd="0" presId="urn:microsoft.com/office/officeart/2005/8/layout/gear1"/>
    <dgm:cxn modelId="{351EE641-8F47-4DB0-B6BF-DC3B90F15B49}" srcId="{6B49BE1D-194A-4199-B63F-4BBF82A5DDF0}" destId="{D0379EE9-0A43-40E6-847F-91808159FB00}" srcOrd="1" destOrd="0" parTransId="{9128A3BB-543E-4177-8B84-63B406B3FA52}" sibTransId="{BDBFCDB4-228C-404C-BC72-DC2CD7AFFC24}"/>
    <dgm:cxn modelId="{79B5CEAC-63B4-4605-A1D6-34F82AB46598}" type="presOf" srcId="{D0379EE9-0A43-40E6-847F-91808159FB00}" destId="{9E8BFB02-BFED-4277-852A-2A86A2929EE0}" srcOrd="1" destOrd="0" presId="urn:microsoft.com/office/officeart/2005/8/layout/gear1"/>
    <dgm:cxn modelId="{EED80AE8-F965-4D43-A00F-3104018141E4}" type="presOf" srcId="{9D34AB20-8EA5-4993-AD99-063F4B77D8E4}" destId="{ABD9F32E-4194-4AA3-A651-DEA9D1D5435E}" srcOrd="1" destOrd="0" presId="urn:microsoft.com/office/officeart/2005/8/layout/gear1"/>
    <dgm:cxn modelId="{06DD6685-6314-48B7-B3A4-CB37E86D42C7}" type="presOf" srcId="{6B49BE1D-194A-4199-B63F-4BBF82A5DDF0}" destId="{6C713F34-CFE2-4CEC-857F-40E4A21B2950}" srcOrd="0" destOrd="0" presId="urn:microsoft.com/office/officeart/2005/8/layout/gear1"/>
    <dgm:cxn modelId="{6FBC3698-F40E-45C5-9887-887604E523A8}" type="presOf" srcId="{BDBFCDB4-228C-404C-BC72-DC2CD7AFFC24}" destId="{92561C1B-A184-43FB-8346-9EA97D426D08}" srcOrd="0" destOrd="0" presId="urn:microsoft.com/office/officeart/2005/8/layout/gear1"/>
    <dgm:cxn modelId="{7C06C8B7-9B2A-4447-A2AE-D5EA0EC2561F}" type="presParOf" srcId="{6C713F34-CFE2-4CEC-857F-40E4A21B2950}" destId="{466040C1-B5FE-449F-B022-0A9E98E014F1}" srcOrd="0" destOrd="0" presId="urn:microsoft.com/office/officeart/2005/8/layout/gear1"/>
    <dgm:cxn modelId="{2DFB0E7B-0711-4CCA-821E-14D69303D8DA}" type="presParOf" srcId="{6C713F34-CFE2-4CEC-857F-40E4A21B2950}" destId="{ABD9F32E-4194-4AA3-A651-DEA9D1D5435E}" srcOrd="1" destOrd="0" presId="urn:microsoft.com/office/officeart/2005/8/layout/gear1"/>
    <dgm:cxn modelId="{82A64248-804D-4CD2-A78F-81A0ED1B5E56}" type="presParOf" srcId="{6C713F34-CFE2-4CEC-857F-40E4A21B2950}" destId="{045D9295-8DC7-488D-8D6A-1704FAA5DEEB}" srcOrd="2" destOrd="0" presId="urn:microsoft.com/office/officeart/2005/8/layout/gear1"/>
    <dgm:cxn modelId="{73427364-D4A1-449B-B860-7D92A938A878}" type="presParOf" srcId="{6C713F34-CFE2-4CEC-857F-40E4A21B2950}" destId="{69BD88CB-7882-4EAD-A51C-EBB651323D22}" srcOrd="3" destOrd="0" presId="urn:microsoft.com/office/officeart/2005/8/layout/gear1"/>
    <dgm:cxn modelId="{24CB92A5-1BC0-4E32-AB1F-DF6AFBBE41E0}" type="presParOf" srcId="{6C713F34-CFE2-4CEC-857F-40E4A21B2950}" destId="{9E8BFB02-BFED-4277-852A-2A86A2929EE0}" srcOrd="4" destOrd="0" presId="urn:microsoft.com/office/officeart/2005/8/layout/gear1"/>
    <dgm:cxn modelId="{0873799C-19B5-48E7-8F26-D08AFB283C2C}" type="presParOf" srcId="{6C713F34-CFE2-4CEC-857F-40E4A21B2950}" destId="{54A1E91D-B16A-49A1-B4F3-C325F95BD948}" srcOrd="5" destOrd="0" presId="urn:microsoft.com/office/officeart/2005/8/layout/gear1"/>
    <dgm:cxn modelId="{02BD5A68-281D-4389-A774-8EF8761A0A2D}" type="presParOf" srcId="{6C713F34-CFE2-4CEC-857F-40E4A21B2950}" destId="{BD256504-F75A-4ADB-BAEF-325165C577D8}" srcOrd="6" destOrd="0" presId="urn:microsoft.com/office/officeart/2005/8/layout/gear1"/>
    <dgm:cxn modelId="{195F8328-4D23-4C7B-903E-5DC452A8D6B2}" type="presParOf" srcId="{6C713F34-CFE2-4CEC-857F-40E4A21B2950}" destId="{7D4CC0A6-6D6C-47D5-AB63-CC594E926FDA}" srcOrd="7" destOrd="0" presId="urn:microsoft.com/office/officeart/2005/8/layout/gear1"/>
    <dgm:cxn modelId="{B6EE80EA-EB39-45B6-B004-693105B83D32}" type="presParOf" srcId="{6C713F34-CFE2-4CEC-857F-40E4A21B2950}" destId="{DADE99AE-F224-484F-A60C-2939FD234361}" srcOrd="8" destOrd="0" presId="urn:microsoft.com/office/officeart/2005/8/layout/gear1"/>
    <dgm:cxn modelId="{F68CEDC9-E61D-4155-B526-7367250E845E}" type="presParOf" srcId="{6C713F34-CFE2-4CEC-857F-40E4A21B2950}" destId="{56A5C744-9A59-4571-AE62-D6701E18942D}" srcOrd="9" destOrd="0" presId="urn:microsoft.com/office/officeart/2005/8/layout/gear1"/>
    <dgm:cxn modelId="{940973DA-DEC4-4A8E-B646-791ABA1060A5}" type="presParOf" srcId="{6C713F34-CFE2-4CEC-857F-40E4A21B2950}" destId="{116D7C09-CB62-4D40-98DD-CD8EADA7A509}" srcOrd="10" destOrd="0" presId="urn:microsoft.com/office/officeart/2005/8/layout/gear1"/>
    <dgm:cxn modelId="{888926B3-32C4-4C74-A771-583C2E3ECB34}" type="presParOf" srcId="{6C713F34-CFE2-4CEC-857F-40E4A21B2950}" destId="{92561C1B-A184-43FB-8346-9EA97D426D08}" srcOrd="11" destOrd="0" presId="urn:microsoft.com/office/officeart/2005/8/layout/gear1"/>
    <dgm:cxn modelId="{A1BAE386-DC8E-415F-BD6F-EA4D250F3709}" type="presParOf" srcId="{6C713F34-CFE2-4CEC-857F-40E4A21B2950}" destId="{B7AEFE0B-0FDA-42FD-BD6D-6677F7C1E108}"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6040C1-B5FE-449F-B022-0A9E98E014F1}">
      <dsp:nvSpPr>
        <dsp:cNvPr id="0" name=""/>
        <dsp:cNvSpPr/>
      </dsp:nvSpPr>
      <dsp:spPr>
        <a:xfrm>
          <a:off x="2752476" y="1706117"/>
          <a:ext cx="2085255" cy="2085255"/>
        </a:xfrm>
        <a:prstGeom prst="gear9">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nl-BE" sz="1400" kern="1200" noProof="0" dirty="0"/>
            <a:t>Kapitaal</a:t>
          </a:r>
        </a:p>
        <a:p>
          <a:pPr lvl="0" algn="l" defTabSz="622300">
            <a:lnSpc>
              <a:spcPct val="90000"/>
            </a:lnSpc>
            <a:spcBef>
              <a:spcPct val="0"/>
            </a:spcBef>
            <a:spcAft>
              <a:spcPct val="35000"/>
            </a:spcAft>
          </a:pPr>
          <a:r>
            <a:rPr lang="nl-BE" sz="1200" kern="1200" noProof="0" dirty="0"/>
            <a:t>- materieel</a:t>
          </a:r>
        </a:p>
        <a:p>
          <a:pPr lvl="0" algn="l" defTabSz="622300">
            <a:lnSpc>
              <a:spcPct val="90000"/>
            </a:lnSpc>
            <a:spcBef>
              <a:spcPct val="0"/>
            </a:spcBef>
            <a:spcAft>
              <a:spcPct val="35000"/>
            </a:spcAft>
          </a:pPr>
          <a:r>
            <a:rPr lang="nl-BE" sz="1200" kern="1200" noProof="0" dirty="0"/>
            <a:t>- immaterieel</a:t>
          </a:r>
        </a:p>
      </dsp:txBody>
      <dsp:txXfrm>
        <a:off x="3171705" y="2194578"/>
        <a:ext cx="1246797" cy="1071864"/>
      </dsp:txXfrm>
    </dsp:sp>
    <dsp:sp modelId="{69BD88CB-7882-4EAD-A51C-EBB651323D22}">
      <dsp:nvSpPr>
        <dsp:cNvPr id="0" name=""/>
        <dsp:cNvSpPr/>
      </dsp:nvSpPr>
      <dsp:spPr>
        <a:xfrm>
          <a:off x="1539237" y="1213239"/>
          <a:ext cx="1516549" cy="1516549"/>
        </a:xfrm>
        <a:prstGeom prst="gear6">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nl-BE" sz="1400" kern="1200" noProof="0" dirty="0" err="1"/>
            <a:t>Interm</a:t>
          </a:r>
          <a:r>
            <a:rPr lang="nl-BE" sz="1400" kern="1200" noProof="0" dirty="0"/>
            <a:t>. </a:t>
          </a:r>
          <a:r>
            <a:rPr lang="nl-BE" sz="1400" kern="1200" noProof="0" dirty="0" err="1"/>
            <a:t>inputs</a:t>
          </a:r>
          <a:endParaRPr lang="nl-BE" sz="1400" kern="1200" noProof="0" dirty="0"/>
        </a:p>
      </dsp:txBody>
      <dsp:txXfrm>
        <a:off x="1921033" y="1597342"/>
        <a:ext cx="752957" cy="748343"/>
      </dsp:txXfrm>
    </dsp:sp>
    <dsp:sp modelId="{BD256504-F75A-4ADB-BAEF-325165C577D8}">
      <dsp:nvSpPr>
        <dsp:cNvPr id="0" name=""/>
        <dsp:cNvSpPr/>
      </dsp:nvSpPr>
      <dsp:spPr>
        <a:xfrm rot="20700000">
          <a:off x="2388659" y="166975"/>
          <a:ext cx="1485908" cy="1485908"/>
        </a:xfrm>
        <a:prstGeom prst="gear6">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nl-BE" sz="1400" kern="1200" noProof="0" dirty="0"/>
            <a:t>Arbeid</a:t>
          </a:r>
          <a:endParaRPr lang="nl-BE" sz="1000" kern="1200" noProof="0" dirty="0"/>
        </a:p>
      </dsp:txBody>
      <dsp:txXfrm rot="-20700000">
        <a:off x="2714563" y="492878"/>
        <a:ext cx="834102" cy="834102"/>
      </dsp:txXfrm>
    </dsp:sp>
    <dsp:sp modelId="{116D7C09-CB62-4D40-98DD-CD8EADA7A509}">
      <dsp:nvSpPr>
        <dsp:cNvPr id="0" name=""/>
        <dsp:cNvSpPr/>
      </dsp:nvSpPr>
      <dsp:spPr>
        <a:xfrm>
          <a:off x="2587764" y="1393934"/>
          <a:ext cx="2669126" cy="2669126"/>
        </a:xfrm>
        <a:prstGeom prst="circularArrow">
          <a:avLst>
            <a:gd name="adj1" fmla="val 4688"/>
            <a:gd name="adj2" fmla="val 299029"/>
            <a:gd name="adj3" fmla="val 2505862"/>
            <a:gd name="adj4" fmla="val 15883654"/>
            <a:gd name="adj5" fmla="val 5469"/>
          </a:avLst>
        </a:prstGeom>
        <a:gradFill rotWithShape="0">
          <a:gsLst>
            <a:gs pos="0">
              <a:schemeClr val="accent3">
                <a:tint val="60000"/>
                <a:hueOff val="0"/>
                <a:satOff val="0"/>
                <a:lumOff val="0"/>
                <a:alphaOff val="0"/>
                <a:satMod val="103000"/>
                <a:lumMod val="102000"/>
                <a:tint val="94000"/>
              </a:schemeClr>
            </a:gs>
            <a:gs pos="50000">
              <a:schemeClr val="accent3">
                <a:tint val="60000"/>
                <a:hueOff val="0"/>
                <a:satOff val="0"/>
                <a:lumOff val="0"/>
                <a:alphaOff val="0"/>
                <a:satMod val="110000"/>
                <a:lumMod val="100000"/>
                <a:shade val="100000"/>
              </a:schemeClr>
            </a:gs>
            <a:gs pos="100000">
              <a:schemeClr val="accent3">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92561C1B-A184-43FB-8346-9EA97D426D08}">
      <dsp:nvSpPr>
        <dsp:cNvPr id="0" name=""/>
        <dsp:cNvSpPr/>
      </dsp:nvSpPr>
      <dsp:spPr>
        <a:xfrm>
          <a:off x="1270659" y="879413"/>
          <a:ext cx="1939287" cy="1939287"/>
        </a:xfrm>
        <a:prstGeom prst="leftCircularArrow">
          <a:avLst>
            <a:gd name="adj1" fmla="val 6452"/>
            <a:gd name="adj2" fmla="val 429999"/>
            <a:gd name="adj3" fmla="val 10489124"/>
            <a:gd name="adj4" fmla="val 14837806"/>
            <a:gd name="adj5" fmla="val 7527"/>
          </a:avLst>
        </a:prstGeom>
        <a:gradFill rotWithShape="0">
          <a:gsLst>
            <a:gs pos="0">
              <a:schemeClr val="accent3">
                <a:tint val="60000"/>
                <a:hueOff val="0"/>
                <a:satOff val="0"/>
                <a:lumOff val="0"/>
                <a:alphaOff val="0"/>
                <a:satMod val="103000"/>
                <a:lumMod val="102000"/>
                <a:tint val="94000"/>
              </a:schemeClr>
            </a:gs>
            <a:gs pos="50000">
              <a:schemeClr val="accent3">
                <a:tint val="60000"/>
                <a:hueOff val="0"/>
                <a:satOff val="0"/>
                <a:lumOff val="0"/>
                <a:alphaOff val="0"/>
                <a:satMod val="110000"/>
                <a:lumMod val="100000"/>
                <a:shade val="100000"/>
              </a:schemeClr>
            </a:gs>
            <a:gs pos="100000">
              <a:schemeClr val="accent3">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B7AEFE0B-0FDA-42FD-BD6D-6677F7C1E108}">
      <dsp:nvSpPr>
        <dsp:cNvPr id="0" name=""/>
        <dsp:cNvSpPr/>
      </dsp:nvSpPr>
      <dsp:spPr>
        <a:xfrm>
          <a:off x="2044953" y="-156765"/>
          <a:ext cx="2090942" cy="2090942"/>
        </a:xfrm>
        <a:prstGeom prst="circularArrow">
          <a:avLst>
            <a:gd name="adj1" fmla="val 5984"/>
            <a:gd name="adj2" fmla="val 394124"/>
            <a:gd name="adj3" fmla="val 13313824"/>
            <a:gd name="adj4" fmla="val 10508221"/>
            <a:gd name="adj5" fmla="val 6981"/>
          </a:avLst>
        </a:prstGeom>
        <a:gradFill rotWithShape="0">
          <a:gsLst>
            <a:gs pos="0">
              <a:schemeClr val="accent3">
                <a:tint val="60000"/>
                <a:hueOff val="0"/>
                <a:satOff val="0"/>
                <a:lumOff val="0"/>
                <a:alphaOff val="0"/>
                <a:satMod val="103000"/>
                <a:lumMod val="102000"/>
                <a:tint val="94000"/>
              </a:schemeClr>
            </a:gs>
            <a:gs pos="50000">
              <a:schemeClr val="accent3">
                <a:tint val="60000"/>
                <a:hueOff val="0"/>
                <a:satOff val="0"/>
                <a:lumOff val="0"/>
                <a:alphaOff val="0"/>
                <a:satMod val="110000"/>
                <a:lumMod val="100000"/>
                <a:shade val="100000"/>
              </a:schemeClr>
            </a:gs>
            <a:gs pos="100000">
              <a:schemeClr val="accent3">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0.51751</cdr:x>
      <cdr:y>0.04727</cdr:y>
    </cdr:from>
    <cdr:to>
      <cdr:x>0.95722</cdr:x>
      <cdr:y>0.29862</cdr:y>
    </cdr:to>
    <cdr:sp macro="" textlink="">
      <cdr:nvSpPr>
        <cdr:cNvPr id="3" name="Oval 2">
          <a:extLst xmlns:a="http://schemas.openxmlformats.org/drawingml/2006/main">
            <a:ext uri="{FF2B5EF4-FFF2-40B4-BE49-F238E27FC236}">
              <a16:creationId xmlns:a16="http://schemas.microsoft.com/office/drawing/2014/main" id="{F435AE4A-25BB-4FB4-BDE4-D537E6C19139}"/>
            </a:ext>
          </a:extLst>
        </cdr:cNvPr>
        <cdr:cNvSpPr/>
      </cdr:nvSpPr>
      <cdr:spPr>
        <a:xfrm xmlns:a="http://schemas.openxmlformats.org/drawingml/2006/main">
          <a:off x="5350174" y="245693"/>
          <a:ext cx="4545874" cy="1306286"/>
        </a:xfrm>
        <a:prstGeom xmlns:a="http://schemas.openxmlformats.org/drawingml/2006/main" prst="ellipse">
          <a:avLst/>
        </a:prstGeom>
        <a:noFill xmlns:a="http://schemas.openxmlformats.org/drawingml/2006/main"/>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fr-FR"/>
        </a:p>
      </cdr:txBody>
    </cdr:sp>
  </cdr:relSizeAnchor>
</c:userShapes>
</file>

<file path=ppt/drawings/drawing2.xml><?xml version="1.0" encoding="utf-8"?>
<c:userShapes xmlns:c="http://schemas.openxmlformats.org/drawingml/2006/chart">
  <cdr:relSizeAnchor xmlns:cdr="http://schemas.openxmlformats.org/drawingml/2006/chartDrawing">
    <cdr:from>
      <cdr:x>0.28942</cdr:x>
      <cdr:y>0.09471</cdr:y>
    </cdr:from>
    <cdr:to>
      <cdr:x>0.46307</cdr:x>
      <cdr:y>0.52218</cdr:y>
    </cdr:to>
    <cdr:cxnSp macro="">
      <cdr:nvCxnSpPr>
        <cdr:cNvPr id="3" name="Straight Connector 2">
          <a:extLst xmlns:a="http://schemas.openxmlformats.org/drawingml/2006/main">
            <a:ext uri="{FF2B5EF4-FFF2-40B4-BE49-F238E27FC236}">
              <a16:creationId xmlns:a16="http://schemas.microsoft.com/office/drawing/2014/main" id="{F252A17A-1F76-432D-B3F7-914383FC2B4A}"/>
            </a:ext>
          </a:extLst>
        </cdr:cNvPr>
        <cdr:cNvCxnSpPr/>
      </cdr:nvCxnSpPr>
      <cdr:spPr>
        <a:xfrm xmlns:a="http://schemas.openxmlformats.org/drawingml/2006/main" flipV="1">
          <a:off x="1666875" y="352425"/>
          <a:ext cx="1000125" cy="1590675"/>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0.278</cdr:x>
      <cdr:y>0.32167</cdr:y>
    </cdr:from>
    <cdr:to>
      <cdr:x>0.42004</cdr:x>
      <cdr:y>0.6264</cdr:y>
    </cdr:to>
    <cdr:cxnSp macro="">
      <cdr:nvCxnSpPr>
        <cdr:cNvPr id="5" name="Straight Connector 4">
          <a:extLst xmlns:a="http://schemas.openxmlformats.org/drawingml/2006/main">
            <a:ext uri="{FF2B5EF4-FFF2-40B4-BE49-F238E27FC236}">
              <a16:creationId xmlns:a16="http://schemas.microsoft.com/office/drawing/2014/main" id="{9EAF2C04-19A0-40A4-A80A-B4A8C72B715C}"/>
            </a:ext>
          </a:extLst>
        </cdr:cNvPr>
        <cdr:cNvCxnSpPr/>
      </cdr:nvCxnSpPr>
      <cdr:spPr>
        <a:xfrm xmlns:a="http://schemas.openxmlformats.org/drawingml/2006/main" flipV="1">
          <a:off x="1601138" y="1196973"/>
          <a:ext cx="818072" cy="1133931"/>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0.3688</cdr:x>
      <cdr:y>0.16289</cdr:y>
    </cdr:from>
    <cdr:to>
      <cdr:x>0.52478</cdr:x>
      <cdr:y>0.5913</cdr:y>
    </cdr:to>
    <cdr:cxnSp macro="">
      <cdr:nvCxnSpPr>
        <cdr:cNvPr id="7" name="Straight Connector 6">
          <a:extLst xmlns:a="http://schemas.openxmlformats.org/drawingml/2006/main">
            <a:ext uri="{FF2B5EF4-FFF2-40B4-BE49-F238E27FC236}">
              <a16:creationId xmlns:a16="http://schemas.microsoft.com/office/drawing/2014/main" id="{55F59DCA-3848-43F5-98EE-A5A7971B6B75}"/>
            </a:ext>
          </a:extLst>
        </cdr:cNvPr>
        <cdr:cNvCxnSpPr/>
      </cdr:nvCxnSpPr>
      <cdr:spPr>
        <a:xfrm xmlns:a="http://schemas.openxmlformats.org/drawingml/2006/main" flipV="1">
          <a:off x="2124075" y="606132"/>
          <a:ext cx="898372" cy="1594143"/>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0.47133</cdr:x>
      <cdr:y>0.13762</cdr:y>
    </cdr:from>
    <cdr:to>
      <cdr:x>0.81293</cdr:x>
      <cdr:y>0.55546</cdr:y>
    </cdr:to>
    <cdr:cxnSp macro="">
      <cdr:nvCxnSpPr>
        <cdr:cNvPr id="9" name="Straight Connector 8">
          <a:extLst xmlns:a="http://schemas.openxmlformats.org/drawingml/2006/main">
            <a:ext uri="{FF2B5EF4-FFF2-40B4-BE49-F238E27FC236}">
              <a16:creationId xmlns:a16="http://schemas.microsoft.com/office/drawing/2014/main" id="{86E312EA-0CFA-41C1-ADEB-9873E43A7198}"/>
            </a:ext>
          </a:extLst>
        </cdr:cNvPr>
        <cdr:cNvCxnSpPr/>
      </cdr:nvCxnSpPr>
      <cdr:spPr>
        <a:xfrm xmlns:a="http://schemas.openxmlformats.org/drawingml/2006/main" flipV="1">
          <a:off x="2714625" y="512098"/>
          <a:ext cx="1967405" cy="1554827"/>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0.59537</cdr:x>
      <cdr:y>0.1587</cdr:y>
    </cdr:from>
    <cdr:to>
      <cdr:x>0.62679</cdr:x>
      <cdr:y>0.5657</cdr:y>
    </cdr:to>
    <cdr:cxnSp macro="">
      <cdr:nvCxnSpPr>
        <cdr:cNvPr id="13" name="Straight Connector 12">
          <a:extLst xmlns:a="http://schemas.openxmlformats.org/drawingml/2006/main">
            <a:ext uri="{FF2B5EF4-FFF2-40B4-BE49-F238E27FC236}">
              <a16:creationId xmlns:a16="http://schemas.microsoft.com/office/drawing/2014/main" id="{FC35E6CD-A3E6-4DA6-B29B-739AFFCB1F07}"/>
            </a:ext>
          </a:extLst>
        </cdr:cNvPr>
        <cdr:cNvCxnSpPr/>
      </cdr:nvCxnSpPr>
      <cdr:spPr>
        <a:xfrm xmlns:a="http://schemas.openxmlformats.org/drawingml/2006/main" flipV="1">
          <a:off x="3429000" y="590550"/>
          <a:ext cx="180975" cy="1514475"/>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0.49118</cdr:x>
      <cdr:y>0.35389</cdr:y>
    </cdr:from>
    <cdr:to>
      <cdr:x>0.65704</cdr:x>
      <cdr:y>0.63481</cdr:y>
    </cdr:to>
    <cdr:cxnSp macro="">
      <cdr:nvCxnSpPr>
        <cdr:cNvPr id="15" name="Straight Connector 14">
          <a:extLst xmlns:a="http://schemas.openxmlformats.org/drawingml/2006/main">
            <a:ext uri="{FF2B5EF4-FFF2-40B4-BE49-F238E27FC236}">
              <a16:creationId xmlns:a16="http://schemas.microsoft.com/office/drawing/2014/main" id="{5B14FA28-B53A-4F6E-8997-8A1DAFC79799}"/>
            </a:ext>
          </a:extLst>
        </cdr:cNvPr>
        <cdr:cNvCxnSpPr/>
      </cdr:nvCxnSpPr>
      <cdr:spPr>
        <a:xfrm xmlns:a="http://schemas.openxmlformats.org/drawingml/2006/main" flipV="1">
          <a:off x="2828925" y="1316860"/>
          <a:ext cx="955264" cy="1045340"/>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0.55237</cdr:x>
      <cdr:y>0.13941</cdr:y>
    </cdr:from>
    <cdr:to>
      <cdr:x>0.83487</cdr:x>
      <cdr:y>0.58618</cdr:y>
    </cdr:to>
    <cdr:cxnSp macro="">
      <cdr:nvCxnSpPr>
        <cdr:cNvPr id="17" name="Straight Connector 16">
          <a:extLst xmlns:a="http://schemas.openxmlformats.org/drawingml/2006/main">
            <a:ext uri="{FF2B5EF4-FFF2-40B4-BE49-F238E27FC236}">
              <a16:creationId xmlns:a16="http://schemas.microsoft.com/office/drawing/2014/main" id="{1CD9274A-96D5-4FA3-A222-F75B70BAD217}"/>
            </a:ext>
          </a:extLst>
        </cdr:cNvPr>
        <cdr:cNvCxnSpPr/>
      </cdr:nvCxnSpPr>
      <cdr:spPr>
        <a:xfrm xmlns:a="http://schemas.openxmlformats.org/drawingml/2006/main" flipV="1">
          <a:off x="3181350" y="518760"/>
          <a:ext cx="1627042" cy="1662465"/>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0.52591</cdr:x>
      <cdr:y>0.27703</cdr:y>
    </cdr:from>
    <cdr:to>
      <cdr:x>0.67206</cdr:x>
      <cdr:y>0.67321</cdr:y>
    </cdr:to>
    <cdr:cxnSp macro="">
      <cdr:nvCxnSpPr>
        <cdr:cNvPr id="19" name="Straight Connector 18">
          <a:extLst xmlns:a="http://schemas.openxmlformats.org/drawingml/2006/main">
            <a:ext uri="{FF2B5EF4-FFF2-40B4-BE49-F238E27FC236}">
              <a16:creationId xmlns:a16="http://schemas.microsoft.com/office/drawing/2014/main" id="{F58B2716-791E-4EB0-83B2-6FD24C0DD708}"/>
            </a:ext>
          </a:extLst>
        </cdr:cNvPr>
        <cdr:cNvCxnSpPr/>
      </cdr:nvCxnSpPr>
      <cdr:spPr>
        <a:xfrm xmlns:a="http://schemas.openxmlformats.org/drawingml/2006/main" flipV="1">
          <a:off x="3028950" y="1030856"/>
          <a:ext cx="841746" cy="1474219"/>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22798" y="1"/>
            <a:ext cx="4301543" cy="341064"/>
          </a:xfrm>
          <a:prstGeom prst="rect">
            <a:avLst/>
          </a:prstGeom>
        </p:spPr>
        <p:txBody>
          <a:bodyPr vert="horz" lIns="91440" tIns="45720" rIns="91440" bIns="45720" rtlCol="0"/>
          <a:lstStyle>
            <a:lvl1pPr algn="r">
              <a:defRPr sz="1200"/>
            </a:lvl1pPr>
          </a:lstStyle>
          <a:p>
            <a:fld id="{DC6E75F2-7366-41BB-AA77-1D7691F6B266}" type="datetimeFigureOut">
              <a:rPr lang="en-US" smtClean="0"/>
              <a:t>11/21/2019</a:t>
            </a:fld>
            <a:endParaRPr lang="en-US"/>
          </a:p>
        </p:txBody>
      </p:sp>
      <p:sp>
        <p:nvSpPr>
          <p:cNvPr id="4" name="Slide Image Placeholder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2664" y="3271381"/>
            <a:ext cx="7941310" cy="267658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456612"/>
            <a:ext cx="4301543" cy="3410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22798" y="6456612"/>
            <a:ext cx="4301543" cy="341063"/>
          </a:xfrm>
          <a:prstGeom prst="rect">
            <a:avLst/>
          </a:prstGeom>
        </p:spPr>
        <p:txBody>
          <a:bodyPr vert="horz" lIns="91440" tIns="45720" rIns="91440" bIns="45720" rtlCol="0" anchor="b"/>
          <a:lstStyle>
            <a:lvl1pPr algn="r">
              <a:defRPr sz="1200"/>
            </a:lvl1pPr>
          </a:lstStyle>
          <a:p>
            <a:fld id="{268E42B8-C339-4693-8A1B-BAEAC344A4F0}" type="slidenum">
              <a:rPr lang="en-US" smtClean="0"/>
              <a:t>‹nr.›</a:t>
            </a:fld>
            <a:endParaRPr lang="en-US"/>
          </a:p>
        </p:txBody>
      </p:sp>
    </p:spTree>
    <p:extLst>
      <p:ext uri="{BB962C8B-B14F-4D97-AF65-F5344CB8AC3E}">
        <p14:creationId xmlns:p14="http://schemas.microsoft.com/office/powerpoint/2010/main" val="2973508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FAE9BC6-6EAF-4CF1-8C15-2EC6D9A85D36}" type="datetimeFigureOut">
              <a:rPr lang="en-US" smtClean="0"/>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B31D77-A6D5-45FB-83EC-A394711F4EE6}" type="slidenum">
              <a:rPr lang="en-US" smtClean="0"/>
              <a:t>‹nr.›</a:t>
            </a:fld>
            <a:endParaRPr lang="en-US"/>
          </a:p>
        </p:txBody>
      </p:sp>
    </p:spTree>
    <p:extLst>
      <p:ext uri="{BB962C8B-B14F-4D97-AF65-F5344CB8AC3E}">
        <p14:creationId xmlns:p14="http://schemas.microsoft.com/office/powerpoint/2010/main" val="2602231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AE9BC6-6EAF-4CF1-8C15-2EC6D9A85D36}" type="datetimeFigureOut">
              <a:rPr lang="en-US" smtClean="0"/>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B31D77-A6D5-45FB-83EC-A394711F4EE6}" type="slidenum">
              <a:rPr lang="en-US" smtClean="0"/>
              <a:t>‹nr.›</a:t>
            </a:fld>
            <a:endParaRPr lang="en-US"/>
          </a:p>
        </p:txBody>
      </p:sp>
    </p:spTree>
    <p:extLst>
      <p:ext uri="{BB962C8B-B14F-4D97-AF65-F5344CB8AC3E}">
        <p14:creationId xmlns:p14="http://schemas.microsoft.com/office/powerpoint/2010/main" val="2630965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AE9BC6-6EAF-4CF1-8C15-2EC6D9A85D36}" type="datetimeFigureOut">
              <a:rPr lang="en-US" smtClean="0"/>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B31D77-A6D5-45FB-83EC-A394711F4EE6}" type="slidenum">
              <a:rPr lang="en-US" smtClean="0"/>
              <a:t>‹nr.›</a:t>
            </a:fld>
            <a:endParaRPr lang="en-US"/>
          </a:p>
        </p:txBody>
      </p:sp>
    </p:spTree>
    <p:extLst>
      <p:ext uri="{BB962C8B-B14F-4D97-AF65-F5344CB8AC3E}">
        <p14:creationId xmlns:p14="http://schemas.microsoft.com/office/powerpoint/2010/main" val="2497456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AE9BC6-6EAF-4CF1-8C15-2EC6D9A85D36}" type="datetimeFigureOut">
              <a:rPr lang="en-US" smtClean="0"/>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B31D77-A6D5-45FB-83EC-A394711F4EE6}" type="slidenum">
              <a:rPr lang="en-US" smtClean="0"/>
              <a:t>‹nr.›</a:t>
            </a:fld>
            <a:endParaRPr lang="en-US"/>
          </a:p>
        </p:txBody>
      </p:sp>
    </p:spTree>
    <p:extLst>
      <p:ext uri="{BB962C8B-B14F-4D97-AF65-F5344CB8AC3E}">
        <p14:creationId xmlns:p14="http://schemas.microsoft.com/office/powerpoint/2010/main" val="2496057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FAE9BC6-6EAF-4CF1-8C15-2EC6D9A85D36}" type="datetimeFigureOut">
              <a:rPr lang="en-US" smtClean="0"/>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B31D77-A6D5-45FB-83EC-A394711F4EE6}" type="slidenum">
              <a:rPr lang="en-US" smtClean="0"/>
              <a:t>‹nr.›</a:t>
            </a:fld>
            <a:endParaRPr lang="en-US"/>
          </a:p>
        </p:txBody>
      </p:sp>
    </p:spTree>
    <p:extLst>
      <p:ext uri="{BB962C8B-B14F-4D97-AF65-F5344CB8AC3E}">
        <p14:creationId xmlns:p14="http://schemas.microsoft.com/office/powerpoint/2010/main" val="1808860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FAE9BC6-6EAF-4CF1-8C15-2EC6D9A85D36}" type="datetimeFigureOut">
              <a:rPr lang="en-US" smtClean="0"/>
              <a:t>11/21/2019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B31D77-A6D5-45FB-83EC-A394711F4EE6}" type="slidenum">
              <a:rPr lang="en-US" smtClean="0"/>
              <a:t>‹nr.›</a:t>
            </a:fld>
            <a:endParaRPr lang="en-US"/>
          </a:p>
        </p:txBody>
      </p:sp>
    </p:spTree>
    <p:extLst>
      <p:ext uri="{BB962C8B-B14F-4D97-AF65-F5344CB8AC3E}">
        <p14:creationId xmlns:p14="http://schemas.microsoft.com/office/powerpoint/2010/main" val="3543765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FAE9BC6-6EAF-4CF1-8C15-2EC6D9A85D36}" type="datetimeFigureOut">
              <a:rPr lang="en-US" smtClean="0"/>
              <a:t>11/21/2019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B31D77-A6D5-45FB-83EC-A394711F4EE6}" type="slidenum">
              <a:rPr lang="en-US" smtClean="0"/>
              <a:t>‹nr.›</a:t>
            </a:fld>
            <a:endParaRPr lang="en-US"/>
          </a:p>
        </p:txBody>
      </p:sp>
    </p:spTree>
    <p:extLst>
      <p:ext uri="{BB962C8B-B14F-4D97-AF65-F5344CB8AC3E}">
        <p14:creationId xmlns:p14="http://schemas.microsoft.com/office/powerpoint/2010/main" val="2276074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FAE9BC6-6EAF-4CF1-8C15-2EC6D9A85D36}" type="datetimeFigureOut">
              <a:rPr lang="en-US" smtClean="0"/>
              <a:t>11/21/2019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B31D77-A6D5-45FB-83EC-A394711F4EE6}" type="slidenum">
              <a:rPr lang="en-US" smtClean="0"/>
              <a:t>‹nr.›</a:t>
            </a:fld>
            <a:endParaRPr lang="en-US"/>
          </a:p>
        </p:txBody>
      </p:sp>
    </p:spTree>
    <p:extLst>
      <p:ext uri="{BB962C8B-B14F-4D97-AF65-F5344CB8AC3E}">
        <p14:creationId xmlns:p14="http://schemas.microsoft.com/office/powerpoint/2010/main" val="1876571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AE9BC6-6EAF-4CF1-8C15-2EC6D9A85D36}" type="datetimeFigureOut">
              <a:rPr lang="en-US" smtClean="0"/>
              <a:t>11/21/2019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B31D77-A6D5-45FB-83EC-A394711F4EE6}" type="slidenum">
              <a:rPr lang="en-US" smtClean="0"/>
              <a:t>‹nr.›</a:t>
            </a:fld>
            <a:endParaRPr lang="en-US"/>
          </a:p>
        </p:txBody>
      </p:sp>
    </p:spTree>
    <p:extLst>
      <p:ext uri="{BB962C8B-B14F-4D97-AF65-F5344CB8AC3E}">
        <p14:creationId xmlns:p14="http://schemas.microsoft.com/office/powerpoint/2010/main" val="2101195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FAE9BC6-6EAF-4CF1-8C15-2EC6D9A85D36}" type="datetimeFigureOut">
              <a:rPr lang="en-US" smtClean="0"/>
              <a:t>11/21/2019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B31D77-A6D5-45FB-83EC-A394711F4EE6}" type="slidenum">
              <a:rPr lang="en-US" smtClean="0"/>
              <a:t>‹nr.›</a:t>
            </a:fld>
            <a:endParaRPr lang="en-US"/>
          </a:p>
        </p:txBody>
      </p:sp>
    </p:spTree>
    <p:extLst>
      <p:ext uri="{BB962C8B-B14F-4D97-AF65-F5344CB8AC3E}">
        <p14:creationId xmlns:p14="http://schemas.microsoft.com/office/powerpoint/2010/main" val="1161956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FAE9BC6-6EAF-4CF1-8C15-2EC6D9A85D36}" type="datetimeFigureOut">
              <a:rPr lang="en-US" smtClean="0"/>
              <a:t>11/21/2019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B31D77-A6D5-45FB-83EC-A394711F4EE6}" type="slidenum">
              <a:rPr lang="en-US" smtClean="0"/>
              <a:t>‹nr.›</a:t>
            </a:fld>
            <a:endParaRPr lang="en-US"/>
          </a:p>
        </p:txBody>
      </p:sp>
    </p:spTree>
    <p:extLst>
      <p:ext uri="{BB962C8B-B14F-4D97-AF65-F5344CB8AC3E}">
        <p14:creationId xmlns:p14="http://schemas.microsoft.com/office/powerpoint/2010/main" val="3413973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AE9BC6-6EAF-4CF1-8C15-2EC6D9A85D36}" type="datetimeFigureOut">
              <a:rPr lang="en-US" smtClean="0"/>
              <a:t>11/21/2019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B31D77-A6D5-45FB-83EC-A394711F4EE6}" type="slidenum">
              <a:rPr lang="en-US" smtClean="0"/>
              <a:t>‹nr.›</a:t>
            </a:fld>
            <a:endParaRPr lang="en-US"/>
          </a:p>
        </p:txBody>
      </p:sp>
    </p:spTree>
    <p:extLst>
      <p:ext uri="{BB962C8B-B14F-4D97-AF65-F5344CB8AC3E}">
        <p14:creationId xmlns:p14="http://schemas.microsoft.com/office/powerpoint/2010/main" val="322452028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776879"/>
            <a:ext cx="9144000" cy="2387600"/>
          </a:xfrm>
        </p:spPr>
        <p:txBody>
          <a:bodyPr/>
          <a:lstStyle/>
          <a:p>
            <a:r>
              <a:rPr lang="nl-BE" dirty="0" smtClean="0"/>
              <a:t>Jaarverslag – Rapport annuel</a:t>
            </a:r>
            <a:endParaRPr lang="nl-BE" dirty="0"/>
          </a:p>
        </p:txBody>
      </p:sp>
      <p:sp>
        <p:nvSpPr>
          <p:cNvPr id="3" name="Subtitle 2"/>
          <p:cNvSpPr>
            <a:spLocks noGrp="1"/>
          </p:cNvSpPr>
          <p:nvPr>
            <p:ph type="subTitle" idx="1"/>
          </p:nvPr>
        </p:nvSpPr>
        <p:spPr>
          <a:xfrm>
            <a:off x="1288973" y="4189179"/>
            <a:ext cx="9782979" cy="1655762"/>
          </a:xfrm>
        </p:spPr>
        <p:txBody>
          <a:bodyPr>
            <a:normAutofit/>
          </a:bodyPr>
          <a:lstStyle/>
          <a:p>
            <a:r>
              <a:rPr lang="nl-BE" dirty="0"/>
              <a:t>Centrale Raad voor het </a:t>
            </a:r>
            <a:r>
              <a:rPr lang="nl-BE" dirty="0" smtClean="0"/>
              <a:t>Bedrijfsleven – </a:t>
            </a:r>
            <a:r>
              <a:rPr lang="nl-BE" dirty="0" err="1" smtClean="0"/>
              <a:t>Conseil</a:t>
            </a:r>
            <a:r>
              <a:rPr lang="nl-BE" dirty="0" smtClean="0"/>
              <a:t> Central de </a:t>
            </a:r>
            <a:r>
              <a:rPr lang="nl-BE" dirty="0" err="1" smtClean="0"/>
              <a:t>l’Economie</a:t>
            </a:r>
            <a:endParaRPr lang="nl-BE" dirty="0"/>
          </a:p>
          <a:p>
            <a:r>
              <a:rPr lang="nl-BE" dirty="0"/>
              <a:t>Voorstelling aan de sociale </a:t>
            </a:r>
            <a:r>
              <a:rPr lang="nl-BE" dirty="0" smtClean="0"/>
              <a:t>partners – Présentation </a:t>
            </a:r>
            <a:r>
              <a:rPr lang="nl-BE" dirty="0" err="1" smtClean="0"/>
              <a:t>aux</a:t>
            </a:r>
            <a:r>
              <a:rPr lang="nl-BE" dirty="0" smtClean="0"/>
              <a:t> </a:t>
            </a:r>
            <a:r>
              <a:rPr lang="nl-BE" dirty="0" err="1" smtClean="0"/>
              <a:t>partenaires</a:t>
            </a:r>
            <a:r>
              <a:rPr lang="nl-BE" dirty="0" smtClean="0"/>
              <a:t> </a:t>
            </a:r>
            <a:r>
              <a:rPr lang="nl-BE" dirty="0" err="1" smtClean="0"/>
              <a:t>sociaux</a:t>
            </a:r>
            <a:endParaRPr lang="nl-BE" dirty="0"/>
          </a:p>
          <a:p>
            <a:r>
              <a:rPr lang="nl-BE" dirty="0" smtClean="0"/>
              <a:t>22 </a:t>
            </a:r>
            <a:r>
              <a:rPr lang="nl-BE" dirty="0" err="1" smtClean="0"/>
              <a:t>novembre</a:t>
            </a:r>
            <a:r>
              <a:rPr lang="nl-BE" dirty="0" smtClean="0"/>
              <a:t> 2019</a:t>
            </a:r>
            <a:endParaRPr lang="nl-BE" dirty="0"/>
          </a:p>
        </p:txBody>
      </p:sp>
      <p:sp>
        <p:nvSpPr>
          <p:cNvPr id="4" name="Slide Number Placeholder 3"/>
          <p:cNvSpPr>
            <a:spLocks noGrp="1"/>
          </p:cNvSpPr>
          <p:nvPr>
            <p:ph type="sldNum" sz="quarter" idx="12"/>
          </p:nvPr>
        </p:nvSpPr>
        <p:spPr/>
        <p:txBody>
          <a:bodyPr/>
          <a:lstStyle/>
          <a:p>
            <a:fld id="{00B31D77-A6D5-45FB-83EC-A394711F4EE6}" type="slidenum">
              <a:rPr lang="en-US" smtClean="0"/>
              <a:t>1</a:t>
            </a:fld>
            <a:endParaRPr 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1510" y="223054"/>
            <a:ext cx="2904744" cy="1042416"/>
          </a:xfrm>
          <a:prstGeom prst="rect">
            <a:avLst/>
          </a:prstGeom>
        </p:spPr>
      </p:pic>
      <p:pic>
        <p:nvPicPr>
          <p:cNvPr id="6" name="Afbeelding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71106" y="223054"/>
            <a:ext cx="2393787" cy="1044000"/>
          </a:xfrm>
          <a:prstGeom prst="rect">
            <a:avLst/>
          </a:prstGeom>
        </p:spPr>
      </p:pic>
    </p:spTree>
    <p:extLst>
      <p:ext uri="{BB962C8B-B14F-4D97-AF65-F5344CB8AC3E}">
        <p14:creationId xmlns:p14="http://schemas.microsoft.com/office/powerpoint/2010/main" val="4117718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E7CDC-F5B2-4725-BC45-F10593721404}"/>
              </a:ext>
            </a:extLst>
          </p:cNvPr>
          <p:cNvSpPr>
            <a:spLocks noGrp="1"/>
          </p:cNvSpPr>
          <p:nvPr>
            <p:ph type="title"/>
          </p:nvPr>
        </p:nvSpPr>
        <p:spPr>
          <a:xfrm>
            <a:off x="777240" y="210733"/>
            <a:ext cx="10515600" cy="862784"/>
          </a:xfrm>
        </p:spPr>
        <p:txBody>
          <a:bodyPr>
            <a:normAutofit/>
          </a:bodyPr>
          <a:lstStyle/>
          <a:p>
            <a:r>
              <a:rPr lang="fr-FR" sz="2400" b="1" dirty="0"/>
              <a:t>Constats : tendance longue à un ralentissement de la croissance de la productivité renforcée par la crise de 2008</a:t>
            </a:r>
            <a:endParaRPr lang="fr-FR" sz="2400" dirty="0"/>
          </a:p>
        </p:txBody>
      </p:sp>
      <p:graphicFrame>
        <p:nvGraphicFramePr>
          <p:cNvPr id="4" name="Chart 3">
            <a:extLst>
              <a:ext uri="{FF2B5EF4-FFF2-40B4-BE49-F238E27FC236}">
                <a16:creationId xmlns:a16="http://schemas.microsoft.com/office/drawing/2014/main" id="{00000000-0008-0000-0000-000003000000}"/>
              </a:ext>
            </a:extLst>
          </p:cNvPr>
          <p:cNvGraphicFramePr>
            <a:graphicFrameLocks/>
          </p:cNvGraphicFramePr>
          <p:nvPr>
            <p:extLst/>
          </p:nvPr>
        </p:nvGraphicFramePr>
        <p:xfrm>
          <a:off x="1039090" y="1690688"/>
          <a:ext cx="10027227" cy="469972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a:extLst>
              <a:ext uri="{FF2B5EF4-FFF2-40B4-BE49-F238E27FC236}">
                <a16:creationId xmlns:a16="http://schemas.microsoft.com/office/drawing/2014/main" id="{CCE83EFB-ECF8-4FAD-BF22-3CBE225C1433}"/>
              </a:ext>
            </a:extLst>
          </p:cNvPr>
          <p:cNvSpPr/>
          <p:nvPr/>
        </p:nvSpPr>
        <p:spPr>
          <a:xfrm>
            <a:off x="1039090" y="6492875"/>
            <a:ext cx="9905718" cy="276999"/>
          </a:xfrm>
          <a:prstGeom prst="rect">
            <a:avLst/>
          </a:prstGeom>
        </p:spPr>
        <p:txBody>
          <a:bodyPr wrap="square">
            <a:spAutoFit/>
          </a:bodyPr>
          <a:lstStyle/>
          <a:p>
            <a:pPr>
              <a:spcAft>
                <a:spcPts val="1200"/>
              </a:spcAft>
              <a:tabLst>
                <a:tab pos="152400" algn="l"/>
                <a:tab pos="330200" algn="l"/>
                <a:tab pos="508000" algn="l"/>
                <a:tab pos="685800" algn="l"/>
              </a:tabLst>
            </a:pPr>
            <a:r>
              <a:rPr lang="fr-BE" sz="1200" dirty="0">
                <a:solidFill>
                  <a:srgbClr val="000000"/>
                </a:solidFill>
                <a:latin typeface="Calibri" panose="020F0502020204030204" pitchFamily="34" charset="0"/>
                <a:ea typeface="Times New Roman" panose="02020603050405020304" pitchFamily="18" charset="0"/>
                <a:cs typeface="Arial" panose="020B0604020202020204" pitchFamily="34" charset="0"/>
              </a:rPr>
              <a:t>Source : AMECO, DG-ECFIN, septembre 2019</a:t>
            </a:r>
            <a:endParaRPr lang="fr-BE" sz="1200" dirty="0">
              <a:solidFill>
                <a:srgbClr val="000000"/>
              </a:solidFill>
              <a:latin typeface="Trebuchet MS" panose="020B0603020202020204" pitchFamily="34" charset="0"/>
              <a:ea typeface="DengXian" panose="02010600030101010101" pitchFamily="2" charset="-122"/>
              <a:cs typeface="Arial" panose="020B0604020202020204" pitchFamily="34" charset="0"/>
            </a:endParaRPr>
          </a:p>
        </p:txBody>
      </p:sp>
      <p:sp>
        <p:nvSpPr>
          <p:cNvPr id="6" name="TextBox 5">
            <a:extLst>
              <a:ext uri="{FF2B5EF4-FFF2-40B4-BE49-F238E27FC236}">
                <a16:creationId xmlns:a16="http://schemas.microsoft.com/office/drawing/2014/main" id="{43EB12DD-6011-4976-AB4A-54A37516BE53}"/>
              </a:ext>
            </a:extLst>
          </p:cNvPr>
          <p:cNvSpPr txBox="1"/>
          <p:nvPr/>
        </p:nvSpPr>
        <p:spPr>
          <a:xfrm>
            <a:off x="1611087" y="1324783"/>
            <a:ext cx="6961909" cy="338554"/>
          </a:xfrm>
          <a:prstGeom prst="rect">
            <a:avLst/>
          </a:prstGeom>
          <a:noFill/>
        </p:spPr>
        <p:txBody>
          <a:bodyPr wrap="square" rtlCol="0">
            <a:spAutoFit/>
          </a:bodyPr>
          <a:lstStyle/>
          <a:p>
            <a:r>
              <a:rPr lang="fr-FR" sz="1600" dirty="0"/>
              <a:t>Tendance de la croissance de la productivité horaire du travail, %</a:t>
            </a:r>
          </a:p>
        </p:txBody>
      </p:sp>
    </p:spTree>
    <p:extLst>
      <p:ext uri="{BB962C8B-B14F-4D97-AF65-F5344CB8AC3E}">
        <p14:creationId xmlns:p14="http://schemas.microsoft.com/office/powerpoint/2010/main" val="3552733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E7CDC-F5B2-4725-BC45-F10593721404}"/>
              </a:ext>
            </a:extLst>
          </p:cNvPr>
          <p:cNvSpPr>
            <a:spLocks noGrp="1"/>
          </p:cNvSpPr>
          <p:nvPr>
            <p:ph type="title"/>
          </p:nvPr>
        </p:nvSpPr>
        <p:spPr>
          <a:xfrm>
            <a:off x="777240" y="210733"/>
            <a:ext cx="10515600" cy="862784"/>
          </a:xfrm>
        </p:spPr>
        <p:txBody>
          <a:bodyPr>
            <a:normAutofit/>
          </a:bodyPr>
          <a:lstStyle/>
          <a:p>
            <a:r>
              <a:rPr lang="fr-FR" sz="2400" b="1" dirty="0"/>
              <a:t>Constats : tendance longue à un ralentissement de la croissance de la productivité renforcée par la crise de 2008</a:t>
            </a:r>
            <a:endParaRPr lang="fr-FR" sz="2400" dirty="0"/>
          </a:p>
        </p:txBody>
      </p:sp>
      <p:sp>
        <p:nvSpPr>
          <p:cNvPr id="5" name="Rectangle 4">
            <a:extLst>
              <a:ext uri="{FF2B5EF4-FFF2-40B4-BE49-F238E27FC236}">
                <a16:creationId xmlns:a16="http://schemas.microsoft.com/office/drawing/2014/main" id="{CCE83EFB-ECF8-4FAD-BF22-3CBE225C1433}"/>
              </a:ext>
            </a:extLst>
          </p:cNvPr>
          <p:cNvSpPr/>
          <p:nvPr/>
        </p:nvSpPr>
        <p:spPr>
          <a:xfrm>
            <a:off x="838200" y="6266452"/>
            <a:ext cx="9905718" cy="276999"/>
          </a:xfrm>
          <a:prstGeom prst="rect">
            <a:avLst/>
          </a:prstGeom>
        </p:spPr>
        <p:txBody>
          <a:bodyPr wrap="square">
            <a:spAutoFit/>
          </a:bodyPr>
          <a:lstStyle/>
          <a:p>
            <a:pPr>
              <a:spcAft>
                <a:spcPts val="1200"/>
              </a:spcAft>
              <a:tabLst>
                <a:tab pos="152400" algn="l"/>
                <a:tab pos="330200" algn="l"/>
                <a:tab pos="508000" algn="l"/>
                <a:tab pos="685800" algn="l"/>
              </a:tabLst>
            </a:pPr>
            <a:r>
              <a:rPr lang="fr-BE" sz="1200" dirty="0">
                <a:solidFill>
                  <a:srgbClr val="000000"/>
                </a:solidFill>
                <a:latin typeface="Calibri" panose="020F0502020204030204" pitchFamily="34" charset="0"/>
                <a:ea typeface="Times New Roman" panose="02020603050405020304" pitchFamily="18" charset="0"/>
                <a:cs typeface="Arial" panose="020B0604020202020204" pitchFamily="34" charset="0"/>
              </a:rPr>
              <a:t>Source : Eurostat, septembre 2019</a:t>
            </a:r>
            <a:endParaRPr lang="fr-BE" sz="1200" dirty="0">
              <a:solidFill>
                <a:srgbClr val="000000"/>
              </a:solidFill>
              <a:latin typeface="Trebuchet MS" panose="020B0603020202020204" pitchFamily="34" charset="0"/>
              <a:ea typeface="DengXian" panose="02010600030101010101" pitchFamily="2" charset="-122"/>
              <a:cs typeface="Arial" panose="020B0604020202020204" pitchFamily="34" charset="0"/>
            </a:endParaRPr>
          </a:p>
        </p:txBody>
      </p:sp>
      <p:sp>
        <p:nvSpPr>
          <p:cNvPr id="6" name="TextBox 5">
            <a:extLst>
              <a:ext uri="{FF2B5EF4-FFF2-40B4-BE49-F238E27FC236}">
                <a16:creationId xmlns:a16="http://schemas.microsoft.com/office/drawing/2014/main" id="{43EB12DD-6011-4976-AB4A-54A37516BE53}"/>
              </a:ext>
            </a:extLst>
          </p:cNvPr>
          <p:cNvSpPr txBox="1"/>
          <p:nvPr/>
        </p:nvSpPr>
        <p:spPr>
          <a:xfrm>
            <a:off x="838200" y="1535067"/>
            <a:ext cx="6961909" cy="338554"/>
          </a:xfrm>
          <a:prstGeom prst="rect">
            <a:avLst/>
          </a:prstGeom>
          <a:noFill/>
        </p:spPr>
        <p:txBody>
          <a:bodyPr wrap="square" rtlCol="0">
            <a:spAutoFit/>
          </a:bodyPr>
          <a:lstStyle/>
          <a:p>
            <a:r>
              <a:rPr lang="fr-FR" sz="1600" dirty="0"/>
              <a:t>Tendance de la croissance de la productivité horaire du travail, %</a:t>
            </a:r>
          </a:p>
        </p:txBody>
      </p:sp>
      <p:graphicFrame>
        <p:nvGraphicFramePr>
          <p:cNvPr id="3" name="Table 2">
            <a:extLst>
              <a:ext uri="{FF2B5EF4-FFF2-40B4-BE49-F238E27FC236}">
                <a16:creationId xmlns:a16="http://schemas.microsoft.com/office/drawing/2014/main" id="{DF0731B1-9856-490B-B45D-9DB25F04736A}"/>
              </a:ext>
            </a:extLst>
          </p:cNvPr>
          <p:cNvGraphicFramePr>
            <a:graphicFrameLocks noGrp="1"/>
          </p:cNvGraphicFramePr>
          <p:nvPr>
            <p:extLst/>
          </p:nvPr>
        </p:nvGraphicFramePr>
        <p:xfrm>
          <a:off x="838200" y="2124891"/>
          <a:ext cx="10515600" cy="3778160"/>
        </p:xfrm>
        <a:graphic>
          <a:graphicData uri="http://schemas.openxmlformats.org/drawingml/2006/table">
            <a:tbl>
              <a:tblPr firstRow="1" firstCol="1" bandRow="1">
                <a:tableStyleId>{5C22544A-7EE6-4342-B048-85BDC9FD1C3A}</a:tableStyleId>
              </a:tblPr>
              <a:tblGrid>
                <a:gridCol w="2628900">
                  <a:extLst>
                    <a:ext uri="{9D8B030D-6E8A-4147-A177-3AD203B41FA5}">
                      <a16:colId xmlns:a16="http://schemas.microsoft.com/office/drawing/2014/main" val="3456458656"/>
                    </a:ext>
                  </a:extLst>
                </a:gridCol>
                <a:gridCol w="2628900">
                  <a:extLst>
                    <a:ext uri="{9D8B030D-6E8A-4147-A177-3AD203B41FA5}">
                      <a16:colId xmlns:a16="http://schemas.microsoft.com/office/drawing/2014/main" val="2121013919"/>
                    </a:ext>
                  </a:extLst>
                </a:gridCol>
                <a:gridCol w="2628900">
                  <a:extLst>
                    <a:ext uri="{9D8B030D-6E8A-4147-A177-3AD203B41FA5}">
                      <a16:colId xmlns:a16="http://schemas.microsoft.com/office/drawing/2014/main" val="645761277"/>
                    </a:ext>
                  </a:extLst>
                </a:gridCol>
                <a:gridCol w="2628900">
                  <a:extLst>
                    <a:ext uri="{9D8B030D-6E8A-4147-A177-3AD203B41FA5}">
                      <a16:colId xmlns:a16="http://schemas.microsoft.com/office/drawing/2014/main" val="2917370851"/>
                    </a:ext>
                  </a:extLst>
                </a:gridCol>
              </a:tblGrid>
              <a:tr h="377816">
                <a:tc>
                  <a:txBody>
                    <a:bodyPr/>
                    <a:lstStyle/>
                    <a:p>
                      <a:pPr algn="ctr">
                        <a:spcAft>
                          <a:spcPts val="0"/>
                        </a:spcAft>
                      </a:pPr>
                      <a:r>
                        <a:rPr lang="fr-BE" sz="2000" dirty="0">
                          <a:effectLst/>
                        </a:rPr>
                        <a:t> </a:t>
                      </a:r>
                      <a:endParaRPr lang="fr-BE" sz="2000" dirty="0">
                        <a:effectLst/>
                        <a:latin typeface="Trebuchet MS" panose="020B0603020202020204" pitchFamily="34" charset="0"/>
                        <a:ea typeface="DengXian" panose="02010600030101010101" pitchFamily="2" charset="-122"/>
                        <a:cs typeface="Times New Roman" panose="02020603050405020304" pitchFamily="18" charset="0"/>
                      </a:endParaRPr>
                    </a:p>
                  </a:txBody>
                  <a:tcPr marL="6985" marR="6985" marT="6985" marB="6985" anchor="ctr"/>
                </a:tc>
                <a:tc>
                  <a:txBody>
                    <a:bodyPr/>
                    <a:lstStyle/>
                    <a:p>
                      <a:pPr algn="ctr">
                        <a:spcAft>
                          <a:spcPts val="0"/>
                        </a:spcAft>
                      </a:pPr>
                      <a:r>
                        <a:rPr lang="fr-BE" sz="2000" dirty="0">
                          <a:effectLst/>
                        </a:rPr>
                        <a:t>2000-2018</a:t>
                      </a:r>
                      <a:endParaRPr lang="fr-BE" sz="2000" dirty="0">
                        <a:effectLst/>
                        <a:latin typeface="Trebuchet MS" panose="020B0603020202020204" pitchFamily="34" charset="0"/>
                        <a:ea typeface="DengXian" panose="02010600030101010101" pitchFamily="2" charset="-122"/>
                        <a:cs typeface="Times New Roman" panose="02020603050405020304" pitchFamily="18" charset="0"/>
                      </a:endParaRPr>
                    </a:p>
                  </a:txBody>
                  <a:tcPr marL="6985" marR="6985" marT="6985" marB="6985" anchor="ctr"/>
                </a:tc>
                <a:tc>
                  <a:txBody>
                    <a:bodyPr/>
                    <a:lstStyle/>
                    <a:p>
                      <a:pPr algn="ctr">
                        <a:spcAft>
                          <a:spcPts val="0"/>
                        </a:spcAft>
                      </a:pPr>
                      <a:r>
                        <a:rPr lang="fr-BE" sz="2000" dirty="0">
                          <a:effectLst/>
                        </a:rPr>
                        <a:t>2000-2007</a:t>
                      </a:r>
                      <a:endParaRPr lang="fr-BE" sz="2000" dirty="0">
                        <a:effectLst/>
                        <a:latin typeface="Trebuchet MS" panose="020B0603020202020204" pitchFamily="34" charset="0"/>
                        <a:ea typeface="DengXian" panose="02010600030101010101" pitchFamily="2" charset="-122"/>
                        <a:cs typeface="Times New Roman" panose="02020603050405020304" pitchFamily="18" charset="0"/>
                      </a:endParaRPr>
                    </a:p>
                  </a:txBody>
                  <a:tcPr marL="6985" marR="6985" marT="6985" marB="6985" anchor="ctr"/>
                </a:tc>
                <a:tc>
                  <a:txBody>
                    <a:bodyPr/>
                    <a:lstStyle/>
                    <a:p>
                      <a:pPr algn="ctr">
                        <a:spcAft>
                          <a:spcPts val="0"/>
                        </a:spcAft>
                      </a:pPr>
                      <a:r>
                        <a:rPr lang="fr-BE" sz="2000">
                          <a:effectLst/>
                        </a:rPr>
                        <a:t>2012-2018</a:t>
                      </a:r>
                      <a:endParaRPr lang="fr-BE" sz="2000">
                        <a:effectLst/>
                        <a:latin typeface="Trebuchet MS" panose="020B0603020202020204" pitchFamily="34" charset="0"/>
                        <a:ea typeface="DengXian" panose="02010600030101010101" pitchFamily="2" charset="-122"/>
                        <a:cs typeface="Times New Roman" panose="02020603050405020304" pitchFamily="18" charset="0"/>
                      </a:endParaRPr>
                    </a:p>
                  </a:txBody>
                  <a:tcPr marL="6985" marR="6985" marT="6985" marB="6985" anchor="ctr"/>
                </a:tc>
                <a:extLst>
                  <a:ext uri="{0D108BD9-81ED-4DB2-BD59-A6C34878D82A}">
                    <a16:rowId xmlns:a16="http://schemas.microsoft.com/office/drawing/2014/main" val="3062825920"/>
                  </a:ext>
                </a:extLst>
              </a:tr>
              <a:tr h="377816">
                <a:tc>
                  <a:txBody>
                    <a:bodyPr/>
                    <a:lstStyle/>
                    <a:p>
                      <a:pPr>
                        <a:spcAft>
                          <a:spcPts val="0"/>
                        </a:spcAft>
                      </a:pPr>
                      <a:r>
                        <a:rPr lang="fr-BE" sz="2000">
                          <a:effectLst/>
                        </a:rPr>
                        <a:t>Union européenne</a:t>
                      </a:r>
                      <a:endParaRPr lang="fr-BE" sz="200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985" marR="6985" marT="6985" marB="6985" anchor="ctr"/>
                </a:tc>
                <a:tc>
                  <a:txBody>
                    <a:bodyPr/>
                    <a:lstStyle/>
                    <a:p>
                      <a:pPr algn="ctr">
                        <a:spcAft>
                          <a:spcPts val="0"/>
                        </a:spcAft>
                        <a:tabLst>
                          <a:tab pos="313690" algn="dec"/>
                        </a:tabLst>
                      </a:pPr>
                      <a:r>
                        <a:rPr lang="nl-BE" sz="2000">
                          <a:effectLst/>
                        </a:rPr>
                        <a:t>1,2</a:t>
                      </a:r>
                      <a:endParaRPr lang="fr-BE" sz="2000">
                        <a:solidFill>
                          <a:srgbClr val="000000"/>
                        </a:solidFill>
                        <a:effectLst/>
                        <a:latin typeface="Trebuchet MS" panose="020B0603020202020204" pitchFamily="34" charset="0"/>
                        <a:ea typeface="DengXian" panose="02010600030101010101" pitchFamily="2" charset="-122"/>
                        <a:cs typeface="Arial" panose="020B0604020202020204" pitchFamily="34" charset="0"/>
                      </a:endParaRPr>
                    </a:p>
                  </a:txBody>
                  <a:tcPr marL="6985" marR="6985" marT="6985" marB="6985"/>
                </a:tc>
                <a:tc>
                  <a:txBody>
                    <a:bodyPr/>
                    <a:lstStyle/>
                    <a:p>
                      <a:pPr algn="ctr">
                        <a:spcAft>
                          <a:spcPts val="0"/>
                        </a:spcAft>
                        <a:tabLst>
                          <a:tab pos="313690" algn="dec"/>
                        </a:tabLst>
                      </a:pPr>
                      <a:r>
                        <a:rPr lang="nl-BE" sz="2000" dirty="0">
                          <a:effectLst/>
                        </a:rPr>
                        <a:t>1,6</a:t>
                      </a:r>
                      <a:endParaRPr lang="fr-BE" sz="2000" dirty="0">
                        <a:solidFill>
                          <a:srgbClr val="000000"/>
                        </a:solidFill>
                        <a:effectLst/>
                        <a:latin typeface="Trebuchet MS" panose="020B0603020202020204" pitchFamily="34" charset="0"/>
                        <a:ea typeface="DengXian" panose="02010600030101010101" pitchFamily="2" charset="-122"/>
                        <a:cs typeface="Arial" panose="020B0604020202020204" pitchFamily="34" charset="0"/>
                      </a:endParaRPr>
                    </a:p>
                  </a:txBody>
                  <a:tcPr marL="6985" marR="6985" marT="6985" marB="6985"/>
                </a:tc>
                <a:tc>
                  <a:txBody>
                    <a:bodyPr/>
                    <a:lstStyle/>
                    <a:p>
                      <a:pPr algn="ctr">
                        <a:spcAft>
                          <a:spcPts val="0"/>
                        </a:spcAft>
                        <a:tabLst>
                          <a:tab pos="313690" algn="dec"/>
                        </a:tabLst>
                      </a:pPr>
                      <a:r>
                        <a:rPr lang="nl-BE" sz="2000">
                          <a:effectLst/>
                        </a:rPr>
                        <a:t>0,9</a:t>
                      </a:r>
                      <a:endParaRPr lang="fr-BE" sz="2000">
                        <a:solidFill>
                          <a:srgbClr val="000000"/>
                        </a:solidFill>
                        <a:effectLst/>
                        <a:latin typeface="Trebuchet MS" panose="020B0603020202020204" pitchFamily="34" charset="0"/>
                        <a:ea typeface="DengXian" panose="02010600030101010101" pitchFamily="2" charset="-122"/>
                        <a:cs typeface="Arial" panose="020B0604020202020204" pitchFamily="34" charset="0"/>
                      </a:endParaRPr>
                    </a:p>
                  </a:txBody>
                  <a:tcPr marL="6985" marR="6985" marT="6985" marB="6985"/>
                </a:tc>
                <a:extLst>
                  <a:ext uri="{0D108BD9-81ED-4DB2-BD59-A6C34878D82A}">
                    <a16:rowId xmlns:a16="http://schemas.microsoft.com/office/drawing/2014/main" val="2251415299"/>
                  </a:ext>
                </a:extLst>
              </a:tr>
              <a:tr h="377816">
                <a:tc>
                  <a:txBody>
                    <a:bodyPr/>
                    <a:lstStyle/>
                    <a:p>
                      <a:pPr>
                        <a:spcAft>
                          <a:spcPts val="0"/>
                        </a:spcAft>
                      </a:pPr>
                      <a:r>
                        <a:rPr lang="fr-BE" sz="2000">
                          <a:effectLst/>
                        </a:rPr>
                        <a:t>Zone euro</a:t>
                      </a:r>
                      <a:endParaRPr lang="fr-BE" sz="200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985" marR="6985" marT="6985" marB="6985" anchor="ctr"/>
                </a:tc>
                <a:tc>
                  <a:txBody>
                    <a:bodyPr/>
                    <a:lstStyle/>
                    <a:p>
                      <a:pPr algn="ctr">
                        <a:spcAft>
                          <a:spcPts val="0"/>
                        </a:spcAft>
                        <a:tabLst>
                          <a:tab pos="313690" algn="dec"/>
                        </a:tabLst>
                      </a:pPr>
                      <a:r>
                        <a:rPr lang="nl-BE" sz="2000">
                          <a:effectLst/>
                        </a:rPr>
                        <a:t>0,6</a:t>
                      </a:r>
                      <a:endParaRPr lang="fr-BE" sz="2000">
                        <a:solidFill>
                          <a:srgbClr val="000000"/>
                        </a:solidFill>
                        <a:effectLst/>
                        <a:latin typeface="Trebuchet MS" panose="020B0603020202020204" pitchFamily="34" charset="0"/>
                        <a:ea typeface="DengXian" panose="02010600030101010101" pitchFamily="2" charset="-122"/>
                        <a:cs typeface="Arial" panose="020B0604020202020204" pitchFamily="34" charset="0"/>
                      </a:endParaRPr>
                    </a:p>
                  </a:txBody>
                  <a:tcPr marL="6985" marR="6985" marT="6985" marB="6985"/>
                </a:tc>
                <a:tc>
                  <a:txBody>
                    <a:bodyPr/>
                    <a:lstStyle/>
                    <a:p>
                      <a:pPr algn="ctr">
                        <a:spcAft>
                          <a:spcPts val="0"/>
                        </a:spcAft>
                        <a:tabLst>
                          <a:tab pos="313690" algn="dec"/>
                        </a:tabLst>
                      </a:pPr>
                      <a:r>
                        <a:rPr lang="nl-BE" sz="2000" dirty="0">
                          <a:effectLst/>
                        </a:rPr>
                        <a:t>0,7</a:t>
                      </a:r>
                      <a:endParaRPr lang="fr-BE" sz="2000" dirty="0">
                        <a:solidFill>
                          <a:srgbClr val="000000"/>
                        </a:solidFill>
                        <a:effectLst/>
                        <a:latin typeface="Trebuchet MS" panose="020B0603020202020204" pitchFamily="34" charset="0"/>
                        <a:ea typeface="DengXian" panose="02010600030101010101" pitchFamily="2" charset="-122"/>
                        <a:cs typeface="Arial" panose="020B0604020202020204" pitchFamily="34" charset="0"/>
                      </a:endParaRPr>
                    </a:p>
                  </a:txBody>
                  <a:tcPr marL="6985" marR="6985" marT="6985" marB="6985"/>
                </a:tc>
                <a:tc>
                  <a:txBody>
                    <a:bodyPr/>
                    <a:lstStyle/>
                    <a:p>
                      <a:pPr algn="ctr">
                        <a:spcAft>
                          <a:spcPts val="0"/>
                        </a:spcAft>
                        <a:tabLst>
                          <a:tab pos="313690" algn="dec"/>
                        </a:tabLst>
                      </a:pPr>
                      <a:r>
                        <a:rPr lang="nl-BE" sz="2000">
                          <a:effectLst/>
                        </a:rPr>
                        <a:t>0,6</a:t>
                      </a:r>
                      <a:endParaRPr lang="fr-BE" sz="2000">
                        <a:solidFill>
                          <a:srgbClr val="000000"/>
                        </a:solidFill>
                        <a:effectLst/>
                        <a:latin typeface="Trebuchet MS" panose="020B0603020202020204" pitchFamily="34" charset="0"/>
                        <a:ea typeface="DengXian" panose="02010600030101010101" pitchFamily="2" charset="-122"/>
                        <a:cs typeface="Arial" panose="020B0604020202020204" pitchFamily="34" charset="0"/>
                      </a:endParaRPr>
                    </a:p>
                  </a:txBody>
                  <a:tcPr marL="6985" marR="6985" marT="6985" marB="6985"/>
                </a:tc>
                <a:extLst>
                  <a:ext uri="{0D108BD9-81ED-4DB2-BD59-A6C34878D82A}">
                    <a16:rowId xmlns:a16="http://schemas.microsoft.com/office/drawing/2014/main" val="3717249802"/>
                  </a:ext>
                </a:extLst>
              </a:tr>
              <a:tr h="377816">
                <a:tc>
                  <a:txBody>
                    <a:bodyPr/>
                    <a:lstStyle/>
                    <a:p>
                      <a:pPr>
                        <a:spcAft>
                          <a:spcPts val="0"/>
                        </a:spcAft>
                      </a:pPr>
                      <a:r>
                        <a:rPr lang="fr-BE" sz="2000">
                          <a:effectLst/>
                        </a:rPr>
                        <a:t>Belgique</a:t>
                      </a:r>
                      <a:endParaRPr lang="fr-BE" sz="200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985" marR="6985" marT="6985" marB="6985" anchor="ctr"/>
                </a:tc>
                <a:tc>
                  <a:txBody>
                    <a:bodyPr/>
                    <a:lstStyle/>
                    <a:p>
                      <a:pPr algn="ctr">
                        <a:spcAft>
                          <a:spcPts val="0"/>
                        </a:spcAft>
                        <a:tabLst>
                          <a:tab pos="313690" algn="dec"/>
                        </a:tabLst>
                      </a:pPr>
                      <a:r>
                        <a:rPr lang="nl-BE" sz="2000">
                          <a:effectLst/>
                        </a:rPr>
                        <a:t>0,8</a:t>
                      </a:r>
                      <a:endParaRPr lang="fr-BE" sz="2000">
                        <a:solidFill>
                          <a:srgbClr val="000000"/>
                        </a:solidFill>
                        <a:effectLst/>
                        <a:latin typeface="Trebuchet MS" panose="020B0603020202020204" pitchFamily="34" charset="0"/>
                        <a:ea typeface="DengXian" panose="02010600030101010101" pitchFamily="2" charset="-122"/>
                        <a:cs typeface="Arial" panose="020B0604020202020204" pitchFamily="34" charset="0"/>
                      </a:endParaRPr>
                    </a:p>
                  </a:txBody>
                  <a:tcPr marL="6985" marR="6985" marT="6985" marB="6985"/>
                </a:tc>
                <a:tc>
                  <a:txBody>
                    <a:bodyPr/>
                    <a:lstStyle/>
                    <a:p>
                      <a:pPr algn="ctr">
                        <a:spcAft>
                          <a:spcPts val="0"/>
                        </a:spcAft>
                        <a:tabLst>
                          <a:tab pos="313690" algn="dec"/>
                        </a:tabLst>
                      </a:pPr>
                      <a:r>
                        <a:rPr lang="nl-BE" sz="2000">
                          <a:effectLst/>
                        </a:rPr>
                        <a:t>1,4</a:t>
                      </a:r>
                      <a:endParaRPr lang="fr-BE" sz="2000">
                        <a:solidFill>
                          <a:srgbClr val="000000"/>
                        </a:solidFill>
                        <a:effectLst/>
                        <a:latin typeface="Trebuchet MS" panose="020B0603020202020204" pitchFamily="34" charset="0"/>
                        <a:ea typeface="DengXian" panose="02010600030101010101" pitchFamily="2" charset="-122"/>
                        <a:cs typeface="Arial" panose="020B0604020202020204" pitchFamily="34" charset="0"/>
                      </a:endParaRPr>
                    </a:p>
                  </a:txBody>
                  <a:tcPr marL="6985" marR="6985" marT="6985" marB="6985"/>
                </a:tc>
                <a:tc>
                  <a:txBody>
                    <a:bodyPr/>
                    <a:lstStyle/>
                    <a:p>
                      <a:pPr algn="ctr">
                        <a:spcAft>
                          <a:spcPts val="0"/>
                        </a:spcAft>
                        <a:tabLst>
                          <a:tab pos="313690" algn="dec"/>
                        </a:tabLst>
                      </a:pPr>
                      <a:r>
                        <a:rPr lang="nl-BE" sz="2000" dirty="0">
                          <a:effectLst/>
                        </a:rPr>
                        <a:t>0,5</a:t>
                      </a:r>
                      <a:endParaRPr lang="fr-BE" sz="2000" dirty="0">
                        <a:solidFill>
                          <a:srgbClr val="000000"/>
                        </a:solidFill>
                        <a:effectLst/>
                        <a:latin typeface="Trebuchet MS" panose="020B0603020202020204" pitchFamily="34" charset="0"/>
                        <a:ea typeface="DengXian" panose="02010600030101010101" pitchFamily="2" charset="-122"/>
                        <a:cs typeface="Arial" panose="020B0604020202020204" pitchFamily="34" charset="0"/>
                      </a:endParaRPr>
                    </a:p>
                  </a:txBody>
                  <a:tcPr marL="6985" marR="6985" marT="6985" marB="6985"/>
                </a:tc>
                <a:extLst>
                  <a:ext uri="{0D108BD9-81ED-4DB2-BD59-A6C34878D82A}">
                    <a16:rowId xmlns:a16="http://schemas.microsoft.com/office/drawing/2014/main" val="653648887"/>
                  </a:ext>
                </a:extLst>
              </a:tr>
              <a:tr h="377816">
                <a:tc>
                  <a:txBody>
                    <a:bodyPr/>
                    <a:lstStyle/>
                    <a:p>
                      <a:pPr>
                        <a:spcAft>
                          <a:spcPts val="0"/>
                        </a:spcAft>
                      </a:pPr>
                      <a:r>
                        <a:rPr lang="fr-BE" sz="2000">
                          <a:effectLst/>
                        </a:rPr>
                        <a:t>Allemagne</a:t>
                      </a:r>
                      <a:endParaRPr lang="fr-BE" sz="200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985" marR="6985" marT="6985" marB="6985" anchor="ctr"/>
                </a:tc>
                <a:tc>
                  <a:txBody>
                    <a:bodyPr/>
                    <a:lstStyle/>
                    <a:p>
                      <a:pPr algn="ctr">
                        <a:spcAft>
                          <a:spcPts val="0"/>
                        </a:spcAft>
                        <a:tabLst>
                          <a:tab pos="313690" algn="dec"/>
                        </a:tabLst>
                      </a:pPr>
                      <a:r>
                        <a:rPr lang="nl-BE" sz="2000">
                          <a:effectLst/>
                        </a:rPr>
                        <a:t>1,0</a:t>
                      </a:r>
                      <a:endParaRPr lang="fr-BE" sz="2000">
                        <a:solidFill>
                          <a:srgbClr val="000000"/>
                        </a:solidFill>
                        <a:effectLst/>
                        <a:latin typeface="Trebuchet MS" panose="020B0603020202020204" pitchFamily="34" charset="0"/>
                        <a:ea typeface="DengXian" panose="02010600030101010101" pitchFamily="2" charset="-122"/>
                        <a:cs typeface="Arial" panose="020B0604020202020204" pitchFamily="34" charset="0"/>
                      </a:endParaRPr>
                    </a:p>
                  </a:txBody>
                  <a:tcPr marL="6985" marR="6985" marT="6985" marB="6985"/>
                </a:tc>
                <a:tc>
                  <a:txBody>
                    <a:bodyPr/>
                    <a:lstStyle/>
                    <a:p>
                      <a:pPr algn="ctr">
                        <a:spcAft>
                          <a:spcPts val="0"/>
                        </a:spcAft>
                        <a:tabLst>
                          <a:tab pos="313690" algn="dec"/>
                        </a:tabLst>
                      </a:pPr>
                      <a:r>
                        <a:rPr lang="nl-BE" sz="2000">
                          <a:effectLst/>
                        </a:rPr>
                        <a:t>1,6</a:t>
                      </a:r>
                      <a:endParaRPr lang="fr-BE" sz="2000">
                        <a:solidFill>
                          <a:srgbClr val="000000"/>
                        </a:solidFill>
                        <a:effectLst/>
                        <a:latin typeface="Trebuchet MS" panose="020B0603020202020204" pitchFamily="34" charset="0"/>
                        <a:ea typeface="DengXian" panose="02010600030101010101" pitchFamily="2" charset="-122"/>
                        <a:cs typeface="Arial" panose="020B0604020202020204" pitchFamily="34" charset="0"/>
                      </a:endParaRPr>
                    </a:p>
                  </a:txBody>
                  <a:tcPr marL="6985" marR="6985" marT="6985" marB="6985"/>
                </a:tc>
                <a:tc>
                  <a:txBody>
                    <a:bodyPr/>
                    <a:lstStyle/>
                    <a:p>
                      <a:pPr algn="ctr">
                        <a:spcAft>
                          <a:spcPts val="0"/>
                        </a:spcAft>
                        <a:tabLst>
                          <a:tab pos="313690" algn="dec"/>
                        </a:tabLst>
                      </a:pPr>
                      <a:r>
                        <a:rPr lang="nl-BE" sz="2000" dirty="0">
                          <a:effectLst/>
                        </a:rPr>
                        <a:t>0,9</a:t>
                      </a:r>
                      <a:endParaRPr lang="fr-BE" sz="2000" dirty="0">
                        <a:solidFill>
                          <a:srgbClr val="000000"/>
                        </a:solidFill>
                        <a:effectLst/>
                        <a:latin typeface="Trebuchet MS" panose="020B0603020202020204" pitchFamily="34" charset="0"/>
                        <a:ea typeface="DengXian" panose="02010600030101010101" pitchFamily="2" charset="-122"/>
                        <a:cs typeface="Arial" panose="020B0604020202020204" pitchFamily="34" charset="0"/>
                      </a:endParaRPr>
                    </a:p>
                  </a:txBody>
                  <a:tcPr marL="6985" marR="6985" marT="6985" marB="6985"/>
                </a:tc>
                <a:extLst>
                  <a:ext uri="{0D108BD9-81ED-4DB2-BD59-A6C34878D82A}">
                    <a16:rowId xmlns:a16="http://schemas.microsoft.com/office/drawing/2014/main" val="3318870125"/>
                  </a:ext>
                </a:extLst>
              </a:tr>
              <a:tr h="377816">
                <a:tc>
                  <a:txBody>
                    <a:bodyPr/>
                    <a:lstStyle/>
                    <a:p>
                      <a:pPr>
                        <a:spcAft>
                          <a:spcPts val="0"/>
                        </a:spcAft>
                      </a:pPr>
                      <a:r>
                        <a:rPr lang="fr-BE" sz="2000">
                          <a:effectLst/>
                        </a:rPr>
                        <a:t>France</a:t>
                      </a:r>
                      <a:endParaRPr lang="fr-BE" sz="200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985" marR="6985" marT="6985" marB="6985" anchor="ctr"/>
                </a:tc>
                <a:tc>
                  <a:txBody>
                    <a:bodyPr/>
                    <a:lstStyle/>
                    <a:p>
                      <a:pPr algn="ctr">
                        <a:spcAft>
                          <a:spcPts val="0"/>
                        </a:spcAft>
                        <a:tabLst>
                          <a:tab pos="313690" algn="dec"/>
                        </a:tabLst>
                      </a:pPr>
                      <a:r>
                        <a:rPr lang="nl-BE" sz="2000">
                          <a:effectLst/>
                        </a:rPr>
                        <a:t>1,0</a:t>
                      </a:r>
                      <a:endParaRPr lang="fr-BE" sz="2000">
                        <a:solidFill>
                          <a:srgbClr val="000000"/>
                        </a:solidFill>
                        <a:effectLst/>
                        <a:latin typeface="Trebuchet MS" panose="020B0603020202020204" pitchFamily="34" charset="0"/>
                        <a:ea typeface="DengXian" panose="02010600030101010101" pitchFamily="2" charset="-122"/>
                        <a:cs typeface="Arial" panose="020B0604020202020204" pitchFamily="34" charset="0"/>
                      </a:endParaRPr>
                    </a:p>
                  </a:txBody>
                  <a:tcPr marL="6985" marR="6985" marT="6985" marB="6985"/>
                </a:tc>
                <a:tc>
                  <a:txBody>
                    <a:bodyPr/>
                    <a:lstStyle/>
                    <a:p>
                      <a:pPr algn="ctr">
                        <a:spcAft>
                          <a:spcPts val="0"/>
                        </a:spcAft>
                        <a:tabLst>
                          <a:tab pos="313690" algn="dec"/>
                        </a:tabLst>
                      </a:pPr>
                      <a:r>
                        <a:rPr lang="nl-BE" sz="2000">
                          <a:effectLst/>
                        </a:rPr>
                        <a:t>1,3</a:t>
                      </a:r>
                      <a:endParaRPr lang="fr-BE" sz="2000">
                        <a:solidFill>
                          <a:srgbClr val="000000"/>
                        </a:solidFill>
                        <a:effectLst/>
                        <a:latin typeface="Trebuchet MS" panose="020B0603020202020204" pitchFamily="34" charset="0"/>
                        <a:ea typeface="DengXian" panose="02010600030101010101" pitchFamily="2" charset="-122"/>
                        <a:cs typeface="Arial" panose="020B0604020202020204" pitchFamily="34" charset="0"/>
                      </a:endParaRPr>
                    </a:p>
                  </a:txBody>
                  <a:tcPr marL="6985" marR="6985" marT="6985" marB="6985"/>
                </a:tc>
                <a:tc>
                  <a:txBody>
                    <a:bodyPr/>
                    <a:lstStyle/>
                    <a:p>
                      <a:pPr algn="ctr">
                        <a:spcAft>
                          <a:spcPts val="0"/>
                        </a:spcAft>
                        <a:tabLst>
                          <a:tab pos="313690" algn="dec"/>
                        </a:tabLst>
                      </a:pPr>
                      <a:r>
                        <a:rPr lang="nl-BE" sz="2000" dirty="0">
                          <a:effectLst/>
                        </a:rPr>
                        <a:t>1,2</a:t>
                      </a:r>
                      <a:endParaRPr lang="fr-BE" sz="2000" dirty="0">
                        <a:solidFill>
                          <a:srgbClr val="000000"/>
                        </a:solidFill>
                        <a:effectLst/>
                        <a:latin typeface="Trebuchet MS" panose="020B0603020202020204" pitchFamily="34" charset="0"/>
                        <a:ea typeface="DengXian" panose="02010600030101010101" pitchFamily="2" charset="-122"/>
                        <a:cs typeface="Arial" panose="020B0604020202020204" pitchFamily="34" charset="0"/>
                      </a:endParaRPr>
                    </a:p>
                  </a:txBody>
                  <a:tcPr marL="6985" marR="6985" marT="6985" marB="6985"/>
                </a:tc>
                <a:extLst>
                  <a:ext uri="{0D108BD9-81ED-4DB2-BD59-A6C34878D82A}">
                    <a16:rowId xmlns:a16="http://schemas.microsoft.com/office/drawing/2014/main" val="2131232262"/>
                  </a:ext>
                </a:extLst>
              </a:tr>
              <a:tr h="377816">
                <a:tc>
                  <a:txBody>
                    <a:bodyPr/>
                    <a:lstStyle/>
                    <a:p>
                      <a:pPr>
                        <a:spcAft>
                          <a:spcPts val="0"/>
                        </a:spcAft>
                      </a:pPr>
                      <a:r>
                        <a:rPr lang="fr-BE" sz="2000">
                          <a:effectLst/>
                        </a:rPr>
                        <a:t>Italie</a:t>
                      </a:r>
                      <a:endParaRPr lang="fr-BE" sz="200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985" marR="6985" marT="6985" marB="6985" anchor="ctr"/>
                </a:tc>
                <a:tc>
                  <a:txBody>
                    <a:bodyPr/>
                    <a:lstStyle/>
                    <a:p>
                      <a:pPr algn="ctr">
                        <a:spcAft>
                          <a:spcPts val="0"/>
                        </a:spcAft>
                        <a:tabLst>
                          <a:tab pos="313690" algn="dec"/>
                        </a:tabLst>
                      </a:pPr>
                      <a:r>
                        <a:rPr lang="nl-BE" sz="2000">
                          <a:effectLst/>
                        </a:rPr>
                        <a:t>0,1</a:t>
                      </a:r>
                      <a:endParaRPr lang="fr-BE" sz="2000">
                        <a:solidFill>
                          <a:srgbClr val="000000"/>
                        </a:solidFill>
                        <a:effectLst/>
                        <a:latin typeface="Trebuchet MS" panose="020B0603020202020204" pitchFamily="34" charset="0"/>
                        <a:ea typeface="DengXian" panose="02010600030101010101" pitchFamily="2" charset="-122"/>
                        <a:cs typeface="Arial" panose="020B0604020202020204" pitchFamily="34" charset="0"/>
                      </a:endParaRPr>
                    </a:p>
                  </a:txBody>
                  <a:tcPr marL="6985" marR="6985" marT="6985" marB="6985"/>
                </a:tc>
                <a:tc>
                  <a:txBody>
                    <a:bodyPr/>
                    <a:lstStyle/>
                    <a:p>
                      <a:pPr algn="ctr">
                        <a:spcAft>
                          <a:spcPts val="0"/>
                        </a:spcAft>
                        <a:tabLst>
                          <a:tab pos="313690" algn="dec"/>
                        </a:tabLst>
                      </a:pPr>
                      <a:r>
                        <a:rPr lang="nl-BE" sz="2000">
                          <a:effectLst/>
                        </a:rPr>
                        <a:t>0,0</a:t>
                      </a:r>
                      <a:endParaRPr lang="fr-BE" sz="2000">
                        <a:solidFill>
                          <a:srgbClr val="000000"/>
                        </a:solidFill>
                        <a:effectLst/>
                        <a:latin typeface="Trebuchet MS" panose="020B0603020202020204" pitchFamily="34" charset="0"/>
                        <a:ea typeface="DengXian" panose="02010600030101010101" pitchFamily="2" charset="-122"/>
                        <a:cs typeface="Arial" panose="020B0604020202020204" pitchFamily="34" charset="0"/>
                      </a:endParaRPr>
                    </a:p>
                  </a:txBody>
                  <a:tcPr marL="6985" marR="6985" marT="6985" marB="6985"/>
                </a:tc>
                <a:tc>
                  <a:txBody>
                    <a:bodyPr/>
                    <a:lstStyle/>
                    <a:p>
                      <a:pPr algn="ctr">
                        <a:spcAft>
                          <a:spcPts val="0"/>
                        </a:spcAft>
                        <a:tabLst>
                          <a:tab pos="313690" algn="dec"/>
                        </a:tabLst>
                      </a:pPr>
                      <a:r>
                        <a:rPr lang="nl-BE" sz="2000" dirty="0">
                          <a:effectLst/>
                        </a:rPr>
                        <a:t>0,3</a:t>
                      </a:r>
                      <a:endParaRPr lang="fr-BE" sz="2000" dirty="0">
                        <a:solidFill>
                          <a:srgbClr val="000000"/>
                        </a:solidFill>
                        <a:effectLst/>
                        <a:latin typeface="Trebuchet MS" panose="020B0603020202020204" pitchFamily="34" charset="0"/>
                        <a:ea typeface="DengXian" panose="02010600030101010101" pitchFamily="2" charset="-122"/>
                        <a:cs typeface="Arial" panose="020B0604020202020204" pitchFamily="34" charset="0"/>
                      </a:endParaRPr>
                    </a:p>
                  </a:txBody>
                  <a:tcPr marL="6985" marR="6985" marT="6985" marB="6985"/>
                </a:tc>
                <a:extLst>
                  <a:ext uri="{0D108BD9-81ED-4DB2-BD59-A6C34878D82A}">
                    <a16:rowId xmlns:a16="http://schemas.microsoft.com/office/drawing/2014/main" val="1171501573"/>
                  </a:ext>
                </a:extLst>
              </a:tr>
              <a:tr h="377816">
                <a:tc>
                  <a:txBody>
                    <a:bodyPr/>
                    <a:lstStyle/>
                    <a:p>
                      <a:pPr>
                        <a:spcAft>
                          <a:spcPts val="0"/>
                        </a:spcAft>
                      </a:pPr>
                      <a:r>
                        <a:rPr lang="fr-BE" sz="2000">
                          <a:effectLst/>
                        </a:rPr>
                        <a:t>Pays-Bas</a:t>
                      </a:r>
                      <a:endParaRPr lang="fr-BE" sz="200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985" marR="6985" marT="6985" marB="6985" anchor="ctr"/>
                </a:tc>
                <a:tc>
                  <a:txBody>
                    <a:bodyPr/>
                    <a:lstStyle/>
                    <a:p>
                      <a:pPr algn="ctr">
                        <a:spcAft>
                          <a:spcPts val="0"/>
                        </a:spcAft>
                        <a:tabLst>
                          <a:tab pos="313690" algn="dec"/>
                        </a:tabLst>
                      </a:pPr>
                      <a:r>
                        <a:rPr lang="nl-BE" sz="2000">
                          <a:effectLst/>
                        </a:rPr>
                        <a:t>0,9</a:t>
                      </a:r>
                      <a:endParaRPr lang="fr-BE" sz="2000">
                        <a:solidFill>
                          <a:srgbClr val="000000"/>
                        </a:solidFill>
                        <a:effectLst/>
                        <a:latin typeface="Trebuchet MS" panose="020B0603020202020204" pitchFamily="34" charset="0"/>
                        <a:ea typeface="DengXian" panose="02010600030101010101" pitchFamily="2" charset="-122"/>
                        <a:cs typeface="Arial" panose="020B0604020202020204" pitchFamily="34" charset="0"/>
                      </a:endParaRPr>
                    </a:p>
                  </a:txBody>
                  <a:tcPr marL="6985" marR="6985" marT="6985" marB="6985"/>
                </a:tc>
                <a:tc>
                  <a:txBody>
                    <a:bodyPr/>
                    <a:lstStyle/>
                    <a:p>
                      <a:pPr algn="ctr">
                        <a:spcAft>
                          <a:spcPts val="0"/>
                        </a:spcAft>
                        <a:tabLst>
                          <a:tab pos="313690" algn="dec"/>
                        </a:tabLst>
                      </a:pPr>
                      <a:r>
                        <a:rPr lang="nl-BE" sz="2000">
                          <a:effectLst/>
                        </a:rPr>
                        <a:t>1,4</a:t>
                      </a:r>
                      <a:endParaRPr lang="fr-BE" sz="2000">
                        <a:solidFill>
                          <a:srgbClr val="000000"/>
                        </a:solidFill>
                        <a:effectLst/>
                        <a:latin typeface="Trebuchet MS" panose="020B0603020202020204" pitchFamily="34" charset="0"/>
                        <a:ea typeface="DengXian" panose="02010600030101010101" pitchFamily="2" charset="-122"/>
                        <a:cs typeface="Arial" panose="020B0604020202020204" pitchFamily="34" charset="0"/>
                      </a:endParaRPr>
                    </a:p>
                  </a:txBody>
                  <a:tcPr marL="6985" marR="6985" marT="6985" marB="6985"/>
                </a:tc>
                <a:tc>
                  <a:txBody>
                    <a:bodyPr/>
                    <a:lstStyle/>
                    <a:p>
                      <a:pPr algn="ctr">
                        <a:spcAft>
                          <a:spcPts val="0"/>
                        </a:spcAft>
                        <a:tabLst>
                          <a:tab pos="313690" algn="dec"/>
                        </a:tabLst>
                      </a:pPr>
                      <a:r>
                        <a:rPr lang="nl-BE" sz="2000" dirty="0">
                          <a:effectLst/>
                        </a:rPr>
                        <a:t>0,6</a:t>
                      </a:r>
                      <a:endParaRPr lang="fr-BE" sz="2000" dirty="0">
                        <a:solidFill>
                          <a:srgbClr val="000000"/>
                        </a:solidFill>
                        <a:effectLst/>
                        <a:latin typeface="Trebuchet MS" panose="020B0603020202020204" pitchFamily="34" charset="0"/>
                        <a:ea typeface="DengXian" panose="02010600030101010101" pitchFamily="2" charset="-122"/>
                        <a:cs typeface="Arial" panose="020B0604020202020204" pitchFamily="34" charset="0"/>
                      </a:endParaRPr>
                    </a:p>
                  </a:txBody>
                  <a:tcPr marL="6985" marR="6985" marT="6985" marB="6985"/>
                </a:tc>
                <a:extLst>
                  <a:ext uri="{0D108BD9-81ED-4DB2-BD59-A6C34878D82A}">
                    <a16:rowId xmlns:a16="http://schemas.microsoft.com/office/drawing/2014/main" val="301576621"/>
                  </a:ext>
                </a:extLst>
              </a:tr>
              <a:tr h="377816">
                <a:tc>
                  <a:txBody>
                    <a:bodyPr/>
                    <a:lstStyle/>
                    <a:p>
                      <a:pPr>
                        <a:spcAft>
                          <a:spcPts val="0"/>
                        </a:spcAft>
                      </a:pPr>
                      <a:r>
                        <a:rPr lang="fr-BE" sz="2000">
                          <a:effectLst/>
                        </a:rPr>
                        <a:t>Finlande</a:t>
                      </a:r>
                      <a:endParaRPr lang="fr-BE" sz="200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985" marR="6985" marT="6985" marB="6985" anchor="ctr"/>
                </a:tc>
                <a:tc>
                  <a:txBody>
                    <a:bodyPr/>
                    <a:lstStyle/>
                    <a:p>
                      <a:pPr algn="ctr">
                        <a:spcAft>
                          <a:spcPts val="0"/>
                        </a:spcAft>
                        <a:tabLst>
                          <a:tab pos="313690" algn="dec"/>
                        </a:tabLst>
                      </a:pPr>
                      <a:r>
                        <a:rPr lang="nl-BE" sz="2000">
                          <a:effectLst/>
                        </a:rPr>
                        <a:t>0,9</a:t>
                      </a:r>
                      <a:endParaRPr lang="fr-BE" sz="2000">
                        <a:solidFill>
                          <a:srgbClr val="000000"/>
                        </a:solidFill>
                        <a:effectLst/>
                        <a:latin typeface="Trebuchet MS" panose="020B0603020202020204" pitchFamily="34" charset="0"/>
                        <a:ea typeface="DengXian" panose="02010600030101010101" pitchFamily="2" charset="-122"/>
                        <a:cs typeface="Arial" panose="020B0604020202020204" pitchFamily="34" charset="0"/>
                      </a:endParaRPr>
                    </a:p>
                  </a:txBody>
                  <a:tcPr marL="6985" marR="6985" marT="6985" marB="6985"/>
                </a:tc>
                <a:tc>
                  <a:txBody>
                    <a:bodyPr/>
                    <a:lstStyle/>
                    <a:p>
                      <a:pPr algn="ctr">
                        <a:spcAft>
                          <a:spcPts val="0"/>
                        </a:spcAft>
                        <a:tabLst>
                          <a:tab pos="313690" algn="dec"/>
                        </a:tabLst>
                      </a:pPr>
                      <a:r>
                        <a:rPr lang="nl-BE" sz="2000">
                          <a:effectLst/>
                        </a:rPr>
                        <a:t>2,2</a:t>
                      </a:r>
                      <a:endParaRPr lang="fr-BE" sz="2000">
                        <a:solidFill>
                          <a:srgbClr val="000000"/>
                        </a:solidFill>
                        <a:effectLst/>
                        <a:latin typeface="Trebuchet MS" panose="020B0603020202020204" pitchFamily="34" charset="0"/>
                        <a:ea typeface="DengXian" panose="02010600030101010101" pitchFamily="2" charset="-122"/>
                        <a:cs typeface="Arial" panose="020B0604020202020204" pitchFamily="34" charset="0"/>
                      </a:endParaRPr>
                    </a:p>
                  </a:txBody>
                  <a:tcPr marL="6985" marR="6985" marT="6985" marB="6985"/>
                </a:tc>
                <a:tc>
                  <a:txBody>
                    <a:bodyPr/>
                    <a:lstStyle/>
                    <a:p>
                      <a:pPr algn="ctr">
                        <a:spcAft>
                          <a:spcPts val="0"/>
                        </a:spcAft>
                        <a:tabLst>
                          <a:tab pos="313690" algn="dec"/>
                        </a:tabLst>
                      </a:pPr>
                      <a:r>
                        <a:rPr lang="nl-BE" sz="2000" dirty="0">
                          <a:effectLst/>
                        </a:rPr>
                        <a:t>0,7</a:t>
                      </a:r>
                      <a:endParaRPr lang="fr-BE" sz="2000" dirty="0">
                        <a:solidFill>
                          <a:srgbClr val="000000"/>
                        </a:solidFill>
                        <a:effectLst/>
                        <a:latin typeface="Trebuchet MS" panose="020B0603020202020204" pitchFamily="34" charset="0"/>
                        <a:ea typeface="DengXian" panose="02010600030101010101" pitchFamily="2" charset="-122"/>
                        <a:cs typeface="Arial" panose="020B0604020202020204" pitchFamily="34" charset="0"/>
                      </a:endParaRPr>
                    </a:p>
                  </a:txBody>
                  <a:tcPr marL="6985" marR="6985" marT="6985" marB="6985"/>
                </a:tc>
                <a:extLst>
                  <a:ext uri="{0D108BD9-81ED-4DB2-BD59-A6C34878D82A}">
                    <a16:rowId xmlns:a16="http://schemas.microsoft.com/office/drawing/2014/main" val="145845474"/>
                  </a:ext>
                </a:extLst>
              </a:tr>
              <a:tr h="377816">
                <a:tc>
                  <a:txBody>
                    <a:bodyPr/>
                    <a:lstStyle/>
                    <a:p>
                      <a:pPr>
                        <a:spcAft>
                          <a:spcPts val="0"/>
                        </a:spcAft>
                      </a:pPr>
                      <a:r>
                        <a:rPr lang="fr-BE" sz="2000">
                          <a:effectLst/>
                        </a:rPr>
                        <a:t>Royaume-Uni</a:t>
                      </a:r>
                      <a:endParaRPr lang="fr-BE" sz="200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985" marR="6985" marT="6985" marB="6985" anchor="ctr"/>
                </a:tc>
                <a:tc>
                  <a:txBody>
                    <a:bodyPr/>
                    <a:lstStyle/>
                    <a:p>
                      <a:pPr algn="ctr">
                        <a:spcAft>
                          <a:spcPts val="0"/>
                        </a:spcAft>
                        <a:tabLst>
                          <a:tab pos="313690" algn="dec"/>
                        </a:tabLst>
                      </a:pPr>
                      <a:r>
                        <a:rPr lang="nl-BE" sz="2000">
                          <a:effectLst/>
                        </a:rPr>
                        <a:t>0,9</a:t>
                      </a:r>
                      <a:endParaRPr lang="fr-BE" sz="2000">
                        <a:solidFill>
                          <a:srgbClr val="000000"/>
                        </a:solidFill>
                        <a:effectLst/>
                        <a:latin typeface="Trebuchet MS" panose="020B0603020202020204" pitchFamily="34" charset="0"/>
                        <a:ea typeface="DengXian" panose="02010600030101010101" pitchFamily="2" charset="-122"/>
                        <a:cs typeface="Arial" panose="020B0604020202020204" pitchFamily="34" charset="0"/>
                      </a:endParaRPr>
                    </a:p>
                  </a:txBody>
                  <a:tcPr marL="6985" marR="6985" marT="6985" marB="6985"/>
                </a:tc>
                <a:tc>
                  <a:txBody>
                    <a:bodyPr/>
                    <a:lstStyle/>
                    <a:p>
                      <a:pPr algn="ctr">
                        <a:spcAft>
                          <a:spcPts val="0"/>
                        </a:spcAft>
                        <a:tabLst>
                          <a:tab pos="313690" algn="dec"/>
                        </a:tabLst>
                      </a:pPr>
                      <a:r>
                        <a:rPr lang="nl-BE" sz="2000">
                          <a:effectLst/>
                        </a:rPr>
                        <a:t>1,9</a:t>
                      </a:r>
                      <a:endParaRPr lang="fr-BE" sz="2000">
                        <a:solidFill>
                          <a:srgbClr val="000000"/>
                        </a:solidFill>
                        <a:effectLst/>
                        <a:latin typeface="Trebuchet MS" panose="020B0603020202020204" pitchFamily="34" charset="0"/>
                        <a:ea typeface="DengXian" panose="02010600030101010101" pitchFamily="2" charset="-122"/>
                        <a:cs typeface="Arial" panose="020B0604020202020204" pitchFamily="34" charset="0"/>
                      </a:endParaRPr>
                    </a:p>
                  </a:txBody>
                  <a:tcPr marL="6985" marR="6985" marT="6985" marB="6985"/>
                </a:tc>
                <a:tc>
                  <a:txBody>
                    <a:bodyPr/>
                    <a:lstStyle/>
                    <a:p>
                      <a:pPr algn="ctr">
                        <a:spcAft>
                          <a:spcPts val="0"/>
                        </a:spcAft>
                        <a:tabLst>
                          <a:tab pos="313690" algn="dec"/>
                        </a:tabLst>
                      </a:pPr>
                      <a:r>
                        <a:rPr lang="nl-BE" sz="2000" dirty="0">
                          <a:effectLst/>
                        </a:rPr>
                        <a:t>0,5</a:t>
                      </a:r>
                      <a:endParaRPr lang="fr-BE" sz="2000" dirty="0">
                        <a:solidFill>
                          <a:srgbClr val="000000"/>
                        </a:solidFill>
                        <a:effectLst/>
                        <a:latin typeface="Trebuchet MS" panose="020B0603020202020204" pitchFamily="34" charset="0"/>
                        <a:ea typeface="DengXian" panose="02010600030101010101" pitchFamily="2" charset="-122"/>
                        <a:cs typeface="Arial" panose="020B0604020202020204" pitchFamily="34" charset="0"/>
                      </a:endParaRPr>
                    </a:p>
                  </a:txBody>
                  <a:tcPr marL="6985" marR="6985" marT="6985" marB="6985"/>
                </a:tc>
                <a:extLst>
                  <a:ext uri="{0D108BD9-81ED-4DB2-BD59-A6C34878D82A}">
                    <a16:rowId xmlns:a16="http://schemas.microsoft.com/office/drawing/2014/main" val="1387320269"/>
                  </a:ext>
                </a:extLst>
              </a:tr>
            </a:tbl>
          </a:graphicData>
        </a:graphic>
      </p:graphicFrame>
    </p:spTree>
    <p:extLst>
      <p:ext uri="{BB962C8B-B14F-4D97-AF65-F5344CB8AC3E}">
        <p14:creationId xmlns:p14="http://schemas.microsoft.com/office/powerpoint/2010/main" val="1257244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5BFD0-5866-4242-A47E-AECCE643F651}"/>
              </a:ext>
            </a:extLst>
          </p:cNvPr>
          <p:cNvSpPr>
            <a:spLocks noGrp="1"/>
          </p:cNvSpPr>
          <p:nvPr>
            <p:ph type="title"/>
          </p:nvPr>
        </p:nvSpPr>
        <p:spPr>
          <a:xfrm>
            <a:off x="838200" y="154241"/>
            <a:ext cx="10515600" cy="941585"/>
          </a:xfrm>
        </p:spPr>
        <p:txBody>
          <a:bodyPr anchor="t">
            <a:normAutofit fontScale="90000"/>
          </a:bodyPr>
          <a:lstStyle/>
          <a:p>
            <a:r>
              <a:rPr lang="fr-FR" sz="2700" b="1" dirty="0"/>
              <a:t>Constats : importance de la contribution du capital par heure travaillée et faiblesse de la PTF</a:t>
            </a:r>
            <a:r>
              <a:rPr lang="fr-BE" dirty="0"/>
              <a:t/>
            </a:r>
            <a:br>
              <a:rPr lang="fr-BE" dirty="0"/>
            </a:br>
            <a:endParaRPr lang="fr-FR" dirty="0"/>
          </a:p>
        </p:txBody>
      </p:sp>
      <p:graphicFrame>
        <p:nvGraphicFramePr>
          <p:cNvPr id="4" name="Chart 3">
            <a:extLst>
              <a:ext uri="{FF2B5EF4-FFF2-40B4-BE49-F238E27FC236}">
                <a16:creationId xmlns:a16="http://schemas.microsoft.com/office/drawing/2014/main" id="{00000000-0008-0000-0100-000004000000}"/>
              </a:ext>
            </a:extLst>
          </p:cNvPr>
          <p:cNvGraphicFramePr>
            <a:graphicFrameLocks/>
          </p:cNvGraphicFramePr>
          <p:nvPr>
            <p:extLst/>
          </p:nvPr>
        </p:nvGraphicFramePr>
        <p:xfrm>
          <a:off x="592281" y="1445623"/>
          <a:ext cx="10515600" cy="5017522"/>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a:extLst>
              <a:ext uri="{FF2B5EF4-FFF2-40B4-BE49-F238E27FC236}">
                <a16:creationId xmlns:a16="http://schemas.microsoft.com/office/drawing/2014/main" id="{3F3F333A-E311-4ED7-A225-CD3D8DFB5FE8}"/>
              </a:ext>
            </a:extLst>
          </p:cNvPr>
          <p:cNvSpPr/>
          <p:nvPr/>
        </p:nvSpPr>
        <p:spPr>
          <a:xfrm>
            <a:off x="772886" y="6463145"/>
            <a:ext cx="10334995" cy="276999"/>
          </a:xfrm>
          <a:prstGeom prst="rect">
            <a:avLst/>
          </a:prstGeom>
        </p:spPr>
        <p:txBody>
          <a:bodyPr wrap="square">
            <a:spAutoFit/>
          </a:bodyPr>
          <a:lstStyle/>
          <a:p>
            <a:pPr algn="just">
              <a:spcAft>
                <a:spcPts val="0"/>
              </a:spcAft>
            </a:pPr>
            <a:r>
              <a:rPr lang="fr-BE" sz="1200" dirty="0">
                <a:solidFill>
                  <a:srgbClr val="000000"/>
                </a:solidFill>
                <a:latin typeface="Calibri" panose="020F0502020204030204" pitchFamily="34" charset="0"/>
                <a:ea typeface="DengXian" panose="02010600030101010101" pitchFamily="2" charset="-122"/>
                <a:cs typeface="Arial" panose="020B0604020202020204" pitchFamily="34" charset="0"/>
              </a:rPr>
              <a:t>Source : OCDE, base de données sur la productivité, données extraites le 29 juillet 2019</a:t>
            </a:r>
            <a:endParaRPr lang="fr-BE" sz="1200" dirty="0">
              <a:solidFill>
                <a:srgbClr val="000000"/>
              </a:solidFill>
              <a:effectLst/>
              <a:latin typeface="Trebuchet MS" panose="020B0603020202020204" pitchFamily="34" charset="0"/>
              <a:ea typeface="DengXian" panose="02010600030101010101" pitchFamily="2" charset="-122"/>
              <a:cs typeface="Arial" panose="020B0604020202020204" pitchFamily="34" charset="0"/>
            </a:endParaRPr>
          </a:p>
        </p:txBody>
      </p:sp>
      <p:sp>
        <p:nvSpPr>
          <p:cNvPr id="6" name="TextBox 5">
            <a:extLst>
              <a:ext uri="{FF2B5EF4-FFF2-40B4-BE49-F238E27FC236}">
                <a16:creationId xmlns:a16="http://schemas.microsoft.com/office/drawing/2014/main" id="{9E857AAC-5A6E-4B74-917D-7B5B2AA130B2}"/>
              </a:ext>
            </a:extLst>
          </p:cNvPr>
          <p:cNvSpPr txBox="1"/>
          <p:nvPr/>
        </p:nvSpPr>
        <p:spPr>
          <a:xfrm>
            <a:off x="1088573" y="1107069"/>
            <a:ext cx="9753598" cy="338554"/>
          </a:xfrm>
          <a:prstGeom prst="rect">
            <a:avLst/>
          </a:prstGeom>
          <a:noFill/>
        </p:spPr>
        <p:txBody>
          <a:bodyPr wrap="square" rtlCol="0">
            <a:spAutoFit/>
          </a:bodyPr>
          <a:lstStyle/>
          <a:p>
            <a:r>
              <a:rPr lang="fr-FR" sz="1600" dirty="0"/>
              <a:t>Contribution à la croissance de la productivité horaire du travail = intensification capitalistique et PTF,  2000=100</a:t>
            </a:r>
          </a:p>
        </p:txBody>
      </p:sp>
    </p:spTree>
    <p:extLst>
      <p:ext uri="{BB962C8B-B14F-4D97-AF65-F5344CB8AC3E}">
        <p14:creationId xmlns:p14="http://schemas.microsoft.com/office/powerpoint/2010/main" val="2296512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EFA89-EFA7-4B40-B116-E33986F1CB46}"/>
              </a:ext>
            </a:extLst>
          </p:cNvPr>
          <p:cNvSpPr>
            <a:spLocks noGrp="1"/>
          </p:cNvSpPr>
          <p:nvPr>
            <p:ph type="title"/>
          </p:nvPr>
        </p:nvSpPr>
        <p:spPr/>
        <p:txBody>
          <a:bodyPr>
            <a:normAutofit/>
          </a:bodyPr>
          <a:lstStyle/>
          <a:p>
            <a:r>
              <a:rPr lang="fr-FR" sz="2400" b="1" dirty="0"/>
              <a:t>Constats : croissance lente de l’efficacité technique de la majorité des entreprises</a:t>
            </a:r>
          </a:p>
        </p:txBody>
      </p:sp>
      <p:sp>
        <p:nvSpPr>
          <p:cNvPr id="3" name="Content Placeholder 2">
            <a:extLst>
              <a:ext uri="{FF2B5EF4-FFF2-40B4-BE49-F238E27FC236}">
                <a16:creationId xmlns:a16="http://schemas.microsoft.com/office/drawing/2014/main" id="{FB19461A-B0C3-4816-8A2B-C30FAF1B5187}"/>
              </a:ext>
            </a:extLst>
          </p:cNvPr>
          <p:cNvSpPr>
            <a:spLocks noGrp="1"/>
          </p:cNvSpPr>
          <p:nvPr>
            <p:ph idx="1"/>
          </p:nvPr>
        </p:nvSpPr>
        <p:spPr>
          <a:xfrm>
            <a:off x="838200" y="1947545"/>
            <a:ext cx="10515600" cy="4351338"/>
          </a:xfrm>
        </p:spPr>
        <p:txBody>
          <a:bodyPr>
            <a:normAutofit/>
          </a:bodyPr>
          <a:lstStyle/>
          <a:p>
            <a:r>
              <a:rPr lang="fr-FR" sz="2000" dirty="0"/>
              <a:t>Hétérogénéité de la croissance de la productivité (PTF) des entreprises </a:t>
            </a:r>
          </a:p>
          <a:p>
            <a:r>
              <a:rPr lang="fr-FR" sz="2000" dirty="0"/>
              <a:t>Effet intrinsèque (au niveau de l’entreprise) et effet de structure (part de marché)</a:t>
            </a:r>
          </a:p>
          <a:p>
            <a:r>
              <a:rPr lang="fr-FR" sz="2000" dirty="0"/>
              <a:t>Contribution de l’effet intrinsèque &gt; contribution de l’effet de structure </a:t>
            </a:r>
          </a:p>
          <a:p>
            <a:r>
              <a:rPr lang="fr-FR" sz="2000" dirty="0"/>
              <a:t>Diminution de la contribution de l’effet de structure (niveau BE et FR &lt; niveau DK et SE)</a:t>
            </a:r>
          </a:p>
          <a:p>
            <a:r>
              <a:rPr lang="fr-FR" sz="2000" dirty="0"/>
              <a:t>Contribution des effets différente entre industrie manufacturière et services marchands</a:t>
            </a:r>
          </a:p>
          <a:p>
            <a:pPr lvl="1"/>
            <a:r>
              <a:rPr lang="fr-FR" sz="1600" dirty="0"/>
              <a:t>Industrie manufacturière : contribution positive pour toute la distribution et augmentation avec le niveau de la productivité</a:t>
            </a:r>
          </a:p>
          <a:p>
            <a:pPr lvl="1"/>
            <a:r>
              <a:rPr lang="fr-FR" sz="1600" dirty="0"/>
              <a:t>Services marchands : contribution négative sauf pour les entreprises les plus efficaces</a:t>
            </a:r>
          </a:p>
          <a:p>
            <a:endParaRPr lang="fr-FR" sz="2000" dirty="0"/>
          </a:p>
        </p:txBody>
      </p:sp>
    </p:spTree>
    <p:extLst>
      <p:ext uri="{BB962C8B-B14F-4D97-AF65-F5344CB8AC3E}">
        <p14:creationId xmlns:p14="http://schemas.microsoft.com/office/powerpoint/2010/main" val="2105422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CCE3E-449B-4ADC-BC09-5D7B700A87B8}"/>
              </a:ext>
            </a:extLst>
          </p:cNvPr>
          <p:cNvSpPr>
            <a:spLocks noGrp="1"/>
          </p:cNvSpPr>
          <p:nvPr>
            <p:ph type="title"/>
          </p:nvPr>
        </p:nvSpPr>
        <p:spPr>
          <a:xfrm>
            <a:off x="772886" y="185540"/>
            <a:ext cx="10515600" cy="711444"/>
          </a:xfrm>
        </p:spPr>
        <p:txBody>
          <a:bodyPr>
            <a:normAutofit/>
          </a:bodyPr>
          <a:lstStyle/>
          <a:p>
            <a:r>
              <a:rPr lang="fr-FR" sz="2400" b="1" dirty="0"/>
              <a:t>Constats : faiblesse de la démographie des entreprises</a:t>
            </a:r>
          </a:p>
        </p:txBody>
      </p:sp>
      <p:graphicFrame>
        <p:nvGraphicFramePr>
          <p:cNvPr id="4" name="Chart 3">
            <a:extLst>
              <a:ext uri="{FF2B5EF4-FFF2-40B4-BE49-F238E27FC236}">
                <a16:creationId xmlns:a16="http://schemas.microsoft.com/office/drawing/2014/main" id="{00000000-0008-0000-0200-000005000000}"/>
              </a:ext>
            </a:extLst>
          </p:cNvPr>
          <p:cNvGraphicFramePr>
            <a:graphicFrameLocks/>
          </p:cNvGraphicFramePr>
          <p:nvPr>
            <p:extLst/>
          </p:nvPr>
        </p:nvGraphicFramePr>
        <p:xfrm>
          <a:off x="539833" y="1613983"/>
          <a:ext cx="10051473" cy="4696691"/>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a:extLst>
              <a:ext uri="{FF2B5EF4-FFF2-40B4-BE49-F238E27FC236}">
                <a16:creationId xmlns:a16="http://schemas.microsoft.com/office/drawing/2014/main" id="{981B3E81-C4B4-46E9-9D82-2EDFB457B03D}"/>
              </a:ext>
            </a:extLst>
          </p:cNvPr>
          <p:cNvSpPr/>
          <p:nvPr/>
        </p:nvSpPr>
        <p:spPr>
          <a:xfrm>
            <a:off x="772886" y="6463145"/>
            <a:ext cx="10334995" cy="276999"/>
          </a:xfrm>
          <a:prstGeom prst="rect">
            <a:avLst/>
          </a:prstGeom>
        </p:spPr>
        <p:txBody>
          <a:bodyPr wrap="square">
            <a:spAutoFit/>
          </a:bodyPr>
          <a:lstStyle/>
          <a:p>
            <a:pPr algn="just">
              <a:spcAft>
                <a:spcPts val="0"/>
              </a:spcAft>
            </a:pPr>
            <a:r>
              <a:rPr lang="fr-BE" sz="1200" dirty="0">
                <a:solidFill>
                  <a:srgbClr val="000000"/>
                </a:solidFill>
                <a:latin typeface="Calibri" panose="020F0502020204030204" pitchFamily="34" charset="0"/>
                <a:ea typeface="DengXian" panose="02010600030101010101" pitchFamily="2" charset="-122"/>
                <a:cs typeface="Arial" panose="020B0604020202020204" pitchFamily="34" charset="0"/>
              </a:rPr>
              <a:t>Source : </a:t>
            </a:r>
            <a:r>
              <a:rPr lang="en-GB" sz="1200" dirty="0">
                <a:solidFill>
                  <a:srgbClr val="000000"/>
                </a:solidFill>
                <a:latin typeface="Calibri" panose="020F0502020204030204" pitchFamily="34" charset="0"/>
                <a:ea typeface="DengXian" panose="02010600030101010101" pitchFamily="2" charset="-122"/>
                <a:cs typeface="Arial" panose="020B0604020202020204" pitchFamily="34" charset="0"/>
              </a:rPr>
              <a:t>Eurostat, Business demography Indicators</a:t>
            </a:r>
            <a:endParaRPr lang="fr-BE" sz="1200" dirty="0">
              <a:solidFill>
                <a:srgbClr val="000000"/>
              </a:solidFill>
              <a:latin typeface="Calibri" panose="020F0502020204030204" pitchFamily="34" charset="0"/>
              <a:ea typeface="DengXian" panose="02010600030101010101" pitchFamily="2" charset="-122"/>
              <a:cs typeface="Arial" panose="020B0604020202020204" pitchFamily="34" charset="0"/>
            </a:endParaRPr>
          </a:p>
        </p:txBody>
      </p:sp>
      <p:sp>
        <p:nvSpPr>
          <p:cNvPr id="6" name="Rectangle 5">
            <a:extLst>
              <a:ext uri="{FF2B5EF4-FFF2-40B4-BE49-F238E27FC236}">
                <a16:creationId xmlns:a16="http://schemas.microsoft.com/office/drawing/2014/main" id="{69259AFA-4AC6-482E-8427-16057C7FD45F}"/>
              </a:ext>
            </a:extLst>
          </p:cNvPr>
          <p:cNvSpPr/>
          <p:nvPr/>
        </p:nvSpPr>
        <p:spPr>
          <a:xfrm>
            <a:off x="953491" y="1285566"/>
            <a:ext cx="9496795" cy="338554"/>
          </a:xfrm>
          <a:prstGeom prst="rect">
            <a:avLst/>
          </a:prstGeom>
        </p:spPr>
        <p:txBody>
          <a:bodyPr wrap="square">
            <a:spAutoFit/>
          </a:bodyPr>
          <a:lstStyle/>
          <a:p>
            <a:pPr algn="just">
              <a:spcAft>
                <a:spcPts val="0"/>
              </a:spcAft>
            </a:pPr>
            <a:r>
              <a:rPr lang="fr-BE" sz="1600" dirty="0">
                <a:solidFill>
                  <a:srgbClr val="000000"/>
                </a:solidFill>
                <a:latin typeface="Calibri" panose="020F0502020204030204" pitchFamily="34" charset="0"/>
                <a:ea typeface="DengXian" panose="02010600030101010101" pitchFamily="2" charset="-122"/>
                <a:cs typeface="Arial" panose="020B0604020202020204" pitchFamily="34" charset="0"/>
              </a:rPr>
              <a:t>Entrées et sorties d’entreprises, en % des entreprises actives, moyenne 2015-2017</a:t>
            </a:r>
          </a:p>
        </p:txBody>
      </p:sp>
      <p:sp>
        <p:nvSpPr>
          <p:cNvPr id="7" name="Rectangle 6">
            <a:extLst>
              <a:ext uri="{FF2B5EF4-FFF2-40B4-BE49-F238E27FC236}">
                <a16:creationId xmlns:a16="http://schemas.microsoft.com/office/drawing/2014/main" id="{767E74E1-215A-434E-8CD5-673ABC37A173}"/>
              </a:ext>
            </a:extLst>
          </p:cNvPr>
          <p:cNvSpPr/>
          <p:nvPr/>
        </p:nvSpPr>
        <p:spPr>
          <a:xfrm>
            <a:off x="9825135" y="4338735"/>
            <a:ext cx="363894" cy="180521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658901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00000000-0008-0000-0300-000003000000}"/>
              </a:ext>
            </a:extLst>
          </p:cNvPr>
          <p:cNvGraphicFramePr>
            <a:graphicFrameLocks noGrp="1"/>
          </p:cNvGraphicFramePr>
          <p:nvPr>
            <p:extLst/>
          </p:nvPr>
        </p:nvGraphicFramePr>
        <p:xfrm>
          <a:off x="558709" y="1721124"/>
          <a:ext cx="10525125"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69E5F91-5114-40F2-9671-AAF2491572E7}"/>
              </a:ext>
            </a:extLst>
          </p:cNvPr>
          <p:cNvSpPr>
            <a:spLocks noGrp="1"/>
          </p:cNvSpPr>
          <p:nvPr>
            <p:ph type="title"/>
          </p:nvPr>
        </p:nvSpPr>
        <p:spPr>
          <a:xfrm>
            <a:off x="772886" y="185540"/>
            <a:ext cx="10515600" cy="711444"/>
          </a:xfrm>
        </p:spPr>
        <p:txBody>
          <a:bodyPr>
            <a:normAutofit/>
          </a:bodyPr>
          <a:lstStyle/>
          <a:p>
            <a:r>
              <a:rPr lang="fr-FR" sz="2400" b="1" dirty="0"/>
              <a:t>Constats : faiblesse de la démographie des entreprises</a:t>
            </a:r>
          </a:p>
        </p:txBody>
      </p:sp>
      <p:sp>
        <p:nvSpPr>
          <p:cNvPr id="6" name="Rectangle 5">
            <a:extLst>
              <a:ext uri="{FF2B5EF4-FFF2-40B4-BE49-F238E27FC236}">
                <a16:creationId xmlns:a16="http://schemas.microsoft.com/office/drawing/2014/main" id="{5B0CBDA9-5320-4F75-B4C3-731BF2E713AB}"/>
              </a:ext>
            </a:extLst>
          </p:cNvPr>
          <p:cNvSpPr/>
          <p:nvPr/>
        </p:nvSpPr>
        <p:spPr>
          <a:xfrm>
            <a:off x="953491" y="1285566"/>
            <a:ext cx="9496795" cy="338554"/>
          </a:xfrm>
          <a:prstGeom prst="rect">
            <a:avLst/>
          </a:prstGeom>
        </p:spPr>
        <p:txBody>
          <a:bodyPr wrap="square">
            <a:spAutoFit/>
          </a:bodyPr>
          <a:lstStyle/>
          <a:p>
            <a:pPr algn="just">
              <a:spcAft>
                <a:spcPts val="0"/>
              </a:spcAft>
            </a:pPr>
            <a:r>
              <a:rPr lang="fr-BE" sz="1600" dirty="0">
                <a:solidFill>
                  <a:srgbClr val="000000"/>
                </a:solidFill>
                <a:latin typeface="Calibri" panose="020F0502020204030204" pitchFamily="34" charset="0"/>
                <a:ea typeface="DengXian" panose="02010600030101010101" pitchFamily="2" charset="-122"/>
                <a:cs typeface="Arial" panose="020B0604020202020204" pitchFamily="34" charset="0"/>
              </a:rPr>
              <a:t>Entreprises à forte croissance, en % des entreprises actives, 2016</a:t>
            </a:r>
          </a:p>
        </p:txBody>
      </p:sp>
      <p:sp>
        <p:nvSpPr>
          <p:cNvPr id="7" name="Rectangle 6">
            <a:extLst>
              <a:ext uri="{FF2B5EF4-FFF2-40B4-BE49-F238E27FC236}">
                <a16:creationId xmlns:a16="http://schemas.microsoft.com/office/drawing/2014/main" id="{D48EE65D-5B4E-421A-B50C-81892F27108C}"/>
              </a:ext>
            </a:extLst>
          </p:cNvPr>
          <p:cNvSpPr/>
          <p:nvPr/>
        </p:nvSpPr>
        <p:spPr>
          <a:xfrm>
            <a:off x="953491" y="6072462"/>
            <a:ext cx="10334995" cy="276999"/>
          </a:xfrm>
          <a:prstGeom prst="rect">
            <a:avLst/>
          </a:prstGeom>
        </p:spPr>
        <p:txBody>
          <a:bodyPr wrap="square">
            <a:spAutoFit/>
          </a:bodyPr>
          <a:lstStyle/>
          <a:p>
            <a:pPr algn="just">
              <a:spcAft>
                <a:spcPts val="0"/>
              </a:spcAft>
            </a:pPr>
            <a:r>
              <a:rPr lang="fr-BE" sz="1200" dirty="0">
                <a:solidFill>
                  <a:srgbClr val="000000"/>
                </a:solidFill>
                <a:latin typeface="Calibri" panose="020F0502020204030204" pitchFamily="34" charset="0"/>
                <a:ea typeface="DengXian" panose="02010600030101010101" pitchFamily="2" charset="-122"/>
                <a:cs typeface="Arial" panose="020B0604020202020204" pitchFamily="34" charset="0"/>
              </a:rPr>
              <a:t>Source : </a:t>
            </a:r>
            <a:r>
              <a:rPr lang="en-GB" sz="1200" dirty="0">
                <a:solidFill>
                  <a:srgbClr val="000000"/>
                </a:solidFill>
                <a:latin typeface="Calibri" panose="020F0502020204030204" pitchFamily="34" charset="0"/>
                <a:ea typeface="DengXian" panose="02010600030101010101" pitchFamily="2" charset="-122"/>
                <a:cs typeface="Arial" panose="020B0604020202020204" pitchFamily="34" charset="0"/>
              </a:rPr>
              <a:t>Eurostat, Business demography Indicators</a:t>
            </a:r>
            <a:endParaRPr lang="fr-BE" sz="1200" dirty="0">
              <a:solidFill>
                <a:srgbClr val="000000"/>
              </a:solidFill>
              <a:latin typeface="Calibri" panose="020F0502020204030204" pitchFamily="34" charset="0"/>
              <a:ea typeface="DengXian" panose="02010600030101010101" pitchFamily="2" charset="-122"/>
              <a:cs typeface="Arial" panose="020B0604020202020204" pitchFamily="34" charset="0"/>
            </a:endParaRPr>
          </a:p>
        </p:txBody>
      </p:sp>
    </p:spTree>
    <p:extLst>
      <p:ext uri="{BB962C8B-B14F-4D97-AF65-F5344CB8AC3E}">
        <p14:creationId xmlns:p14="http://schemas.microsoft.com/office/powerpoint/2010/main" val="18872615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00000000-0008-0000-0400-000002000000}"/>
              </a:ext>
            </a:extLst>
          </p:cNvPr>
          <p:cNvGraphicFramePr>
            <a:graphicFrameLocks/>
          </p:cNvGraphicFramePr>
          <p:nvPr>
            <p:extLst/>
          </p:nvPr>
        </p:nvGraphicFramePr>
        <p:xfrm>
          <a:off x="923739" y="1581786"/>
          <a:ext cx="10525125"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90CD26B6-833A-48B5-A512-9ABEE7048214}"/>
              </a:ext>
            </a:extLst>
          </p:cNvPr>
          <p:cNvSpPr>
            <a:spLocks noGrp="1"/>
          </p:cNvSpPr>
          <p:nvPr>
            <p:ph type="title"/>
          </p:nvPr>
        </p:nvSpPr>
        <p:spPr>
          <a:xfrm>
            <a:off x="772886" y="185540"/>
            <a:ext cx="10931434" cy="711444"/>
          </a:xfrm>
        </p:spPr>
        <p:txBody>
          <a:bodyPr>
            <a:normAutofit/>
          </a:bodyPr>
          <a:lstStyle/>
          <a:p>
            <a:r>
              <a:rPr lang="fr-FR" sz="2400" b="1" dirty="0"/>
              <a:t>Constats : forte inclusion dans le commerce mondial et les chaînes de valeur globales</a:t>
            </a:r>
          </a:p>
        </p:txBody>
      </p:sp>
      <p:sp>
        <p:nvSpPr>
          <p:cNvPr id="6" name="Rectangle 5">
            <a:extLst>
              <a:ext uri="{FF2B5EF4-FFF2-40B4-BE49-F238E27FC236}">
                <a16:creationId xmlns:a16="http://schemas.microsoft.com/office/drawing/2014/main" id="{F9A126B4-D6D1-4B3D-9873-713DCE2C8F47}"/>
              </a:ext>
            </a:extLst>
          </p:cNvPr>
          <p:cNvSpPr/>
          <p:nvPr/>
        </p:nvSpPr>
        <p:spPr>
          <a:xfrm>
            <a:off x="944783" y="1036322"/>
            <a:ext cx="9496795" cy="338554"/>
          </a:xfrm>
          <a:prstGeom prst="rect">
            <a:avLst/>
          </a:prstGeom>
        </p:spPr>
        <p:txBody>
          <a:bodyPr wrap="square">
            <a:spAutoFit/>
          </a:bodyPr>
          <a:lstStyle/>
          <a:p>
            <a:pPr algn="just">
              <a:spcAft>
                <a:spcPts val="0"/>
              </a:spcAft>
            </a:pPr>
            <a:r>
              <a:rPr lang="fr-BE" sz="1600" dirty="0">
                <a:solidFill>
                  <a:srgbClr val="000000"/>
                </a:solidFill>
                <a:latin typeface="Calibri" panose="020F0502020204030204" pitchFamily="34" charset="0"/>
                <a:ea typeface="DengXian" panose="02010600030101010101" pitchFamily="2" charset="-122"/>
                <a:cs typeface="Arial" panose="020B0604020202020204" pitchFamily="34" charset="0"/>
              </a:rPr>
              <a:t>Part de la valeur ajoutée domestique dans les exportations, %, 2016</a:t>
            </a:r>
          </a:p>
        </p:txBody>
      </p:sp>
      <p:sp>
        <p:nvSpPr>
          <p:cNvPr id="7" name="Rectangle 6">
            <a:extLst>
              <a:ext uri="{FF2B5EF4-FFF2-40B4-BE49-F238E27FC236}">
                <a16:creationId xmlns:a16="http://schemas.microsoft.com/office/drawing/2014/main" id="{7424F20B-A3BE-4809-B47B-A05E6CCAD310}"/>
              </a:ext>
            </a:extLst>
          </p:cNvPr>
          <p:cNvSpPr/>
          <p:nvPr/>
        </p:nvSpPr>
        <p:spPr>
          <a:xfrm>
            <a:off x="1018803" y="6211799"/>
            <a:ext cx="10334995" cy="276999"/>
          </a:xfrm>
          <a:prstGeom prst="rect">
            <a:avLst/>
          </a:prstGeom>
        </p:spPr>
        <p:txBody>
          <a:bodyPr wrap="square">
            <a:spAutoFit/>
          </a:bodyPr>
          <a:lstStyle/>
          <a:p>
            <a:pPr algn="just">
              <a:spcAft>
                <a:spcPts val="0"/>
              </a:spcAft>
            </a:pPr>
            <a:r>
              <a:rPr lang="fr-BE" sz="1200" dirty="0">
                <a:solidFill>
                  <a:srgbClr val="000000"/>
                </a:solidFill>
                <a:latin typeface="Calibri" panose="020F0502020204030204" pitchFamily="34" charset="0"/>
                <a:ea typeface="DengXian" panose="02010600030101010101" pitchFamily="2" charset="-122"/>
                <a:cs typeface="Arial" panose="020B0604020202020204" pitchFamily="34" charset="0"/>
              </a:rPr>
              <a:t>Source : </a:t>
            </a:r>
            <a:r>
              <a:rPr lang="en-GB" sz="1200" dirty="0">
                <a:solidFill>
                  <a:srgbClr val="000000"/>
                </a:solidFill>
                <a:latin typeface="Calibri" panose="020F0502020204030204" pitchFamily="34" charset="0"/>
                <a:ea typeface="DengXian" panose="02010600030101010101" pitchFamily="2" charset="-122"/>
                <a:cs typeface="Arial" panose="020B0604020202020204" pitchFamily="34" charset="0"/>
              </a:rPr>
              <a:t>OCDE, Trade in value added.</a:t>
            </a:r>
            <a:endParaRPr lang="fr-BE" sz="1200" dirty="0">
              <a:solidFill>
                <a:srgbClr val="000000"/>
              </a:solidFill>
              <a:latin typeface="Calibri" panose="020F0502020204030204" pitchFamily="34" charset="0"/>
              <a:ea typeface="DengXian" panose="02010600030101010101" pitchFamily="2" charset="-122"/>
              <a:cs typeface="Arial" panose="020B0604020202020204" pitchFamily="34" charset="0"/>
            </a:endParaRPr>
          </a:p>
        </p:txBody>
      </p:sp>
    </p:spTree>
    <p:extLst>
      <p:ext uri="{BB962C8B-B14F-4D97-AF65-F5344CB8AC3E}">
        <p14:creationId xmlns:p14="http://schemas.microsoft.com/office/powerpoint/2010/main" val="14797643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F9F594D-D9B9-4B12-9850-E013B424FCC9}"/>
              </a:ext>
            </a:extLst>
          </p:cNvPr>
          <p:cNvSpPr>
            <a:spLocks noGrp="1"/>
          </p:cNvSpPr>
          <p:nvPr>
            <p:ph type="title"/>
          </p:nvPr>
        </p:nvSpPr>
        <p:spPr>
          <a:xfrm>
            <a:off x="772886" y="185540"/>
            <a:ext cx="10931434" cy="711444"/>
          </a:xfrm>
        </p:spPr>
        <p:txBody>
          <a:bodyPr>
            <a:normAutofit/>
          </a:bodyPr>
          <a:lstStyle/>
          <a:p>
            <a:r>
              <a:rPr lang="fr-FR" sz="2400" b="1" dirty="0"/>
              <a:t>Constats : forte inclusion dans le commerce mondial et les chaînes de valeur globales</a:t>
            </a:r>
          </a:p>
        </p:txBody>
      </p:sp>
      <p:sp>
        <p:nvSpPr>
          <p:cNvPr id="6" name="Rectangle 5">
            <a:extLst>
              <a:ext uri="{FF2B5EF4-FFF2-40B4-BE49-F238E27FC236}">
                <a16:creationId xmlns:a16="http://schemas.microsoft.com/office/drawing/2014/main" id="{27D482CA-B7D4-47F0-B597-A757AE3A3D34}"/>
              </a:ext>
            </a:extLst>
          </p:cNvPr>
          <p:cNvSpPr/>
          <p:nvPr/>
        </p:nvSpPr>
        <p:spPr>
          <a:xfrm>
            <a:off x="962200" y="1271453"/>
            <a:ext cx="9496795" cy="338554"/>
          </a:xfrm>
          <a:prstGeom prst="rect">
            <a:avLst/>
          </a:prstGeom>
        </p:spPr>
        <p:txBody>
          <a:bodyPr wrap="square">
            <a:spAutoFit/>
          </a:bodyPr>
          <a:lstStyle/>
          <a:p>
            <a:pPr algn="just">
              <a:spcAft>
                <a:spcPts val="0"/>
              </a:spcAft>
            </a:pPr>
            <a:r>
              <a:rPr lang="fr-BE" sz="1600" dirty="0">
                <a:solidFill>
                  <a:srgbClr val="000000"/>
                </a:solidFill>
                <a:latin typeface="Calibri" panose="020F0502020204030204" pitchFamily="34" charset="0"/>
                <a:ea typeface="DengXian" panose="02010600030101010101" pitchFamily="2" charset="-122"/>
                <a:cs typeface="Arial" panose="020B0604020202020204" pitchFamily="34" charset="0"/>
              </a:rPr>
              <a:t>Contribution à la croissance du CSU = croissance du salaire horaire moins croissance de la productivité, %</a:t>
            </a:r>
          </a:p>
        </p:txBody>
      </p:sp>
      <p:graphicFrame>
        <p:nvGraphicFramePr>
          <p:cNvPr id="7" name="Chart 6">
            <a:extLst>
              <a:ext uri="{FF2B5EF4-FFF2-40B4-BE49-F238E27FC236}">
                <a16:creationId xmlns:a16="http://schemas.microsoft.com/office/drawing/2014/main" id="{B7107CC4-FBD1-4B8E-AE90-D174DD15BD60}"/>
              </a:ext>
            </a:extLst>
          </p:cNvPr>
          <p:cNvGraphicFramePr/>
          <p:nvPr>
            <p:extLst/>
          </p:nvPr>
        </p:nvGraphicFramePr>
        <p:xfrm>
          <a:off x="770612" y="1680754"/>
          <a:ext cx="9967057" cy="3905793"/>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a:extLst>
              <a:ext uri="{FF2B5EF4-FFF2-40B4-BE49-F238E27FC236}">
                <a16:creationId xmlns:a16="http://schemas.microsoft.com/office/drawing/2014/main" id="{A979A98E-FFA0-455F-8DEE-8A6F67FE6A09}"/>
              </a:ext>
            </a:extLst>
          </p:cNvPr>
          <p:cNvSpPr/>
          <p:nvPr/>
        </p:nvSpPr>
        <p:spPr>
          <a:xfrm>
            <a:off x="1018803" y="6211799"/>
            <a:ext cx="10334995" cy="276999"/>
          </a:xfrm>
          <a:prstGeom prst="rect">
            <a:avLst/>
          </a:prstGeom>
        </p:spPr>
        <p:txBody>
          <a:bodyPr wrap="square">
            <a:spAutoFit/>
          </a:bodyPr>
          <a:lstStyle/>
          <a:p>
            <a:pPr algn="just">
              <a:spcAft>
                <a:spcPts val="0"/>
              </a:spcAft>
            </a:pPr>
            <a:r>
              <a:rPr lang="fr-BE" sz="1200" dirty="0">
                <a:solidFill>
                  <a:srgbClr val="000000"/>
                </a:solidFill>
                <a:latin typeface="Calibri" panose="020F0502020204030204" pitchFamily="34" charset="0"/>
                <a:ea typeface="DengXian" panose="02010600030101010101" pitchFamily="2" charset="-122"/>
                <a:cs typeface="Arial" panose="020B0604020202020204" pitchFamily="34" charset="0"/>
              </a:rPr>
              <a:t>Source : </a:t>
            </a:r>
            <a:r>
              <a:rPr lang="en-GB" sz="1200" dirty="0">
                <a:solidFill>
                  <a:srgbClr val="000000"/>
                </a:solidFill>
                <a:latin typeface="Calibri" panose="020F0502020204030204" pitchFamily="34" charset="0"/>
                <a:ea typeface="DengXian" panose="02010600030101010101" pitchFamily="2" charset="-122"/>
                <a:cs typeface="Arial" panose="020B0604020202020204" pitchFamily="34" charset="0"/>
              </a:rPr>
              <a:t>Eurostat.</a:t>
            </a:r>
            <a:endParaRPr lang="fr-BE" sz="1200" dirty="0">
              <a:solidFill>
                <a:srgbClr val="000000"/>
              </a:solidFill>
              <a:latin typeface="Calibri" panose="020F0502020204030204" pitchFamily="34" charset="0"/>
              <a:ea typeface="DengXian" panose="02010600030101010101" pitchFamily="2" charset="-122"/>
              <a:cs typeface="Arial" panose="020B0604020202020204" pitchFamily="34" charset="0"/>
            </a:endParaRPr>
          </a:p>
        </p:txBody>
      </p:sp>
    </p:spTree>
    <p:extLst>
      <p:ext uri="{BB962C8B-B14F-4D97-AF65-F5344CB8AC3E}">
        <p14:creationId xmlns:p14="http://schemas.microsoft.com/office/powerpoint/2010/main" val="8316445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8000" y="324000"/>
            <a:ext cx="10515600" cy="1325563"/>
          </a:xfrm>
        </p:spPr>
        <p:txBody>
          <a:bodyPr anchor="t"/>
          <a:lstStyle/>
          <a:p>
            <a:r>
              <a:rPr lang="nl-BE" dirty="0"/>
              <a:t>Hefbomen voor productiviteitsgroei</a:t>
            </a:r>
          </a:p>
        </p:txBody>
      </p:sp>
      <p:sp>
        <p:nvSpPr>
          <p:cNvPr id="3" name="Content Placeholder 2"/>
          <p:cNvSpPr>
            <a:spLocks noGrp="1"/>
          </p:cNvSpPr>
          <p:nvPr>
            <p:ph idx="1"/>
          </p:nvPr>
        </p:nvSpPr>
        <p:spPr>
          <a:xfrm>
            <a:off x="7271656" y="1825625"/>
            <a:ext cx="4380413" cy="4351338"/>
          </a:xfrm>
        </p:spPr>
        <p:txBody>
          <a:bodyPr>
            <a:normAutofit/>
          </a:bodyPr>
          <a:lstStyle/>
          <a:p>
            <a:pPr marL="0" indent="0">
              <a:lnSpc>
                <a:spcPct val="100000"/>
              </a:lnSpc>
              <a:spcBef>
                <a:spcPts val="0"/>
              </a:spcBef>
              <a:spcAft>
                <a:spcPts val="1800"/>
              </a:spcAft>
              <a:buSzPct val="130000"/>
              <a:buNone/>
            </a:pPr>
            <a:r>
              <a:rPr lang="nl-BE" sz="2000" b="1" u="sng" dirty="0"/>
              <a:t>Complementaire hefbomen</a:t>
            </a:r>
          </a:p>
          <a:p>
            <a:pPr>
              <a:lnSpc>
                <a:spcPct val="100000"/>
              </a:lnSpc>
              <a:spcBef>
                <a:spcPts val="0"/>
              </a:spcBef>
              <a:spcAft>
                <a:spcPts val="2400"/>
              </a:spcAft>
              <a:buSzPct val="130000"/>
            </a:pPr>
            <a:r>
              <a:rPr lang="nl-BE" sz="1900" dirty="0"/>
              <a:t>Kwaliteit van de productiefactoren</a:t>
            </a:r>
          </a:p>
          <a:p>
            <a:pPr>
              <a:lnSpc>
                <a:spcPct val="100000"/>
              </a:lnSpc>
              <a:spcBef>
                <a:spcPts val="0"/>
              </a:spcBef>
              <a:spcAft>
                <a:spcPts val="2400"/>
              </a:spcAft>
              <a:buSzPct val="130000"/>
            </a:pPr>
            <a:r>
              <a:rPr lang="nl-BE" sz="1900" dirty="0"/>
              <a:t>Verbetering van de productieprocessen</a:t>
            </a:r>
          </a:p>
          <a:p>
            <a:pPr>
              <a:lnSpc>
                <a:spcPct val="100000"/>
              </a:lnSpc>
              <a:spcBef>
                <a:spcPts val="0"/>
              </a:spcBef>
              <a:spcAft>
                <a:spcPts val="2400"/>
              </a:spcAft>
              <a:buSzPct val="130000"/>
            </a:pPr>
            <a:r>
              <a:rPr lang="nl-BE" sz="1900" dirty="0"/>
              <a:t>Nieuwe producten en diensten</a:t>
            </a:r>
          </a:p>
          <a:p>
            <a:pPr>
              <a:lnSpc>
                <a:spcPct val="100000"/>
              </a:lnSpc>
              <a:spcBef>
                <a:spcPts val="0"/>
              </a:spcBef>
              <a:spcAft>
                <a:spcPts val="2400"/>
              </a:spcAft>
              <a:buSzPct val="130000"/>
            </a:pPr>
            <a:r>
              <a:rPr lang="nl-BE" sz="1900" dirty="0"/>
              <a:t>Betere toewijzing  van de middelen</a:t>
            </a:r>
          </a:p>
        </p:txBody>
      </p:sp>
      <p:graphicFrame>
        <p:nvGraphicFramePr>
          <p:cNvPr id="4" name="Diagram 3">
            <a:extLst>
              <a:ext uri="{FF2B5EF4-FFF2-40B4-BE49-F238E27FC236}">
                <a16:creationId xmlns:a16="http://schemas.microsoft.com/office/drawing/2014/main" id="{4FD1619E-0FD0-484A-81EA-3DF8B325763D}"/>
              </a:ext>
            </a:extLst>
          </p:cNvPr>
          <p:cNvGraphicFramePr/>
          <p:nvPr>
            <p:extLst>
              <p:ext uri="{D42A27DB-BD31-4B8C-83A1-F6EECF244321}">
                <p14:modId xmlns:p14="http://schemas.microsoft.com/office/powerpoint/2010/main" val="3863259219"/>
              </p:ext>
            </p:extLst>
          </p:nvPr>
        </p:nvGraphicFramePr>
        <p:xfrm>
          <a:off x="403497" y="1198638"/>
          <a:ext cx="5884091" cy="37913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7" name="Group 6">
            <a:extLst>
              <a:ext uri="{FF2B5EF4-FFF2-40B4-BE49-F238E27FC236}">
                <a16:creationId xmlns:a16="http://schemas.microsoft.com/office/drawing/2014/main" id="{2EC3C5AE-5DBA-4FAE-91D0-6C62ED626588}"/>
              </a:ext>
            </a:extLst>
          </p:cNvPr>
          <p:cNvGrpSpPr/>
          <p:nvPr/>
        </p:nvGrpSpPr>
        <p:grpSpPr>
          <a:xfrm>
            <a:off x="609600" y="4850674"/>
            <a:ext cx="2534190" cy="1480457"/>
            <a:chOff x="609600" y="4850674"/>
            <a:chExt cx="2534190" cy="1480457"/>
          </a:xfrm>
        </p:grpSpPr>
        <p:sp>
          <p:nvSpPr>
            <p:cNvPr id="5" name="Oval 4" descr="Digita">
              <a:extLst>
                <a:ext uri="{FF2B5EF4-FFF2-40B4-BE49-F238E27FC236}">
                  <a16:creationId xmlns:a16="http://schemas.microsoft.com/office/drawing/2014/main" id="{E91CA690-416C-4CDC-B9BA-12199235FC28}"/>
                </a:ext>
              </a:extLst>
            </p:cNvPr>
            <p:cNvSpPr/>
            <p:nvPr/>
          </p:nvSpPr>
          <p:spPr>
            <a:xfrm>
              <a:off x="609600" y="4850674"/>
              <a:ext cx="2499360" cy="1480457"/>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CC6F042F-4C3D-4B0F-8377-B09417F90B29}"/>
                </a:ext>
              </a:extLst>
            </p:cNvPr>
            <p:cNvSpPr txBox="1"/>
            <p:nvPr/>
          </p:nvSpPr>
          <p:spPr>
            <a:xfrm>
              <a:off x="644430" y="5242565"/>
              <a:ext cx="2499360" cy="646331"/>
            </a:xfrm>
            <a:prstGeom prst="rect">
              <a:avLst/>
            </a:prstGeom>
            <a:noFill/>
          </p:spPr>
          <p:txBody>
            <a:bodyPr wrap="square" rtlCol="0">
              <a:spAutoFit/>
            </a:bodyPr>
            <a:lstStyle/>
            <a:p>
              <a:pPr marL="182563" indent="-182563">
                <a:buFont typeface="Arial" panose="020B0604020202020204" pitchFamily="34" charset="0"/>
                <a:buChar char="•"/>
              </a:pPr>
              <a:r>
                <a:rPr lang="nl-BE" dirty="0">
                  <a:solidFill>
                    <a:schemeClr val="bg1"/>
                  </a:solidFill>
                </a:rPr>
                <a:t>Digitale technologie</a:t>
              </a:r>
            </a:p>
            <a:p>
              <a:pPr marL="182563" indent="-182563">
                <a:buFont typeface="Arial" panose="020B0604020202020204" pitchFamily="34" charset="0"/>
                <a:buChar char="•"/>
              </a:pPr>
              <a:r>
                <a:rPr lang="nl-BE" dirty="0">
                  <a:solidFill>
                    <a:schemeClr val="bg1"/>
                  </a:solidFill>
                </a:rPr>
                <a:t>Kenniseconomie</a:t>
              </a:r>
            </a:p>
          </p:txBody>
        </p:sp>
      </p:grpSp>
      <p:grpSp>
        <p:nvGrpSpPr>
          <p:cNvPr id="8" name="Group 7">
            <a:extLst>
              <a:ext uri="{FF2B5EF4-FFF2-40B4-BE49-F238E27FC236}">
                <a16:creationId xmlns:a16="http://schemas.microsoft.com/office/drawing/2014/main" id="{26C33DF6-7E38-4747-A6E0-9FEF105C93EB}"/>
              </a:ext>
            </a:extLst>
          </p:cNvPr>
          <p:cNvGrpSpPr/>
          <p:nvPr/>
        </p:nvGrpSpPr>
        <p:grpSpPr>
          <a:xfrm>
            <a:off x="6209182" y="5464844"/>
            <a:ext cx="2751901" cy="1173889"/>
            <a:chOff x="609600" y="4850674"/>
            <a:chExt cx="2751901" cy="1480457"/>
          </a:xfrm>
        </p:grpSpPr>
        <p:sp>
          <p:nvSpPr>
            <p:cNvPr id="9" name="Oval 8" descr="Digita">
              <a:extLst>
                <a:ext uri="{FF2B5EF4-FFF2-40B4-BE49-F238E27FC236}">
                  <a16:creationId xmlns:a16="http://schemas.microsoft.com/office/drawing/2014/main" id="{AB6BD50D-77E8-4C67-ABBC-2E0A1BA41E4F}"/>
                </a:ext>
              </a:extLst>
            </p:cNvPr>
            <p:cNvSpPr/>
            <p:nvPr/>
          </p:nvSpPr>
          <p:spPr>
            <a:xfrm>
              <a:off x="609600" y="4850674"/>
              <a:ext cx="2499360" cy="1480457"/>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7D9D0C53-957B-4660-8812-97931BE61432}"/>
                </a:ext>
              </a:extLst>
            </p:cNvPr>
            <p:cNvSpPr txBox="1"/>
            <p:nvPr/>
          </p:nvSpPr>
          <p:spPr>
            <a:xfrm>
              <a:off x="862141" y="5323505"/>
              <a:ext cx="2499360" cy="465785"/>
            </a:xfrm>
            <a:prstGeom prst="rect">
              <a:avLst/>
            </a:prstGeom>
            <a:noFill/>
          </p:spPr>
          <p:txBody>
            <a:bodyPr wrap="square" rtlCol="0">
              <a:spAutoFit/>
            </a:bodyPr>
            <a:lstStyle/>
            <a:p>
              <a:r>
                <a:rPr lang="nl-BE" dirty="0">
                  <a:solidFill>
                    <a:schemeClr val="bg1"/>
                  </a:solidFill>
                </a:rPr>
                <a:t>Ecologische transitie</a:t>
              </a:r>
            </a:p>
          </p:txBody>
        </p:sp>
      </p:grpSp>
      <p:grpSp>
        <p:nvGrpSpPr>
          <p:cNvPr id="11" name="Group 10">
            <a:extLst>
              <a:ext uri="{FF2B5EF4-FFF2-40B4-BE49-F238E27FC236}">
                <a16:creationId xmlns:a16="http://schemas.microsoft.com/office/drawing/2014/main" id="{42915EF7-C0EA-44AC-8616-AAD13D5B7760}"/>
              </a:ext>
            </a:extLst>
          </p:cNvPr>
          <p:cNvGrpSpPr/>
          <p:nvPr/>
        </p:nvGrpSpPr>
        <p:grpSpPr>
          <a:xfrm>
            <a:off x="3409391" y="5089925"/>
            <a:ext cx="2751901" cy="1173889"/>
            <a:chOff x="609600" y="4850674"/>
            <a:chExt cx="2751901" cy="1480457"/>
          </a:xfrm>
        </p:grpSpPr>
        <p:sp>
          <p:nvSpPr>
            <p:cNvPr id="12" name="Oval 11" descr="Digita">
              <a:extLst>
                <a:ext uri="{FF2B5EF4-FFF2-40B4-BE49-F238E27FC236}">
                  <a16:creationId xmlns:a16="http://schemas.microsoft.com/office/drawing/2014/main" id="{BD577C3B-27D0-4F8E-8D90-6C31E824ECEA}"/>
                </a:ext>
              </a:extLst>
            </p:cNvPr>
            <p:cNvSpPr/>
            <p:nvPr/>
          </p:nvSpPr>
          <p:spPr>
            <a:xfrm>
              <a:off x="609600" y="4850674"/>
              <a:ext cx="2499360" cy="1480457"/>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DA71DF55-6B9D-4D9D-9DB4-94A71F0AF61F}"/>
                </a:ext>
              </a:extLst>
            </p:cNvPr>
            <p:cNvSpPr txBox="1"/>
            <p:nvPr/>
          </p:nvSpPr>
          <p:spPr>
            <a:xfrm>
              <a:off x="862141" y="5323505"/>
              <a:ext cx="2499360" cy="369332"/>
            </a:xfrm>
            <a:prstGeom prst="rect">
              <a:avLst/>
            </a:prstGeom>
            <a:noFill/>
          </p:spPr>
          <p:txBody>
            <a:bodyPr wrap="square" rtlCol="0">
              <a:spAutoFit/>
            </a:bodyPr>
            <a:lstStyle/>
            <a:p>
              <a:r>
                <a:rPr lang="nl-BE" dirty="0">
                  <a:solidFill>
                    <a:schemeClr val="bg1"/>
                  </a:solidFill>
                </a:rPr>
                <a:t>Internationalisering</a:t>
              </a:r>
            </a:p>
          </p:txBody>
        </p:sp>
      </p:grpSp>
    </p:spTree>
    <p:extLst>
      <p:ext uri="{BB962C8B-B14F-4D97-AF65-F5344CB8AC3E}">
        <p14:creationId xmlns:p14="http://schemas.microsoft.com/office/powerpoint/2010/main" val="3589064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999" y="324000"/>
            <a:ext cx="10824069" cy="1325563"/>
          </a:xfrm>
        </p:spPr>
        <p:txBody>
          <a:bodyPr anchor="t">
            <a:normAutofit fontScale="90000"/>
          </a:bodyPr>
          <a:lstStyle/>
          <a:p>
            <a:r>
              <a:rPr lang="nl-BE" dirty="0"/>
              <a:t>De ontwikkelingen en de verspreiding van innovatie: alle economische actoren moeten hun bijdragen leveren</a:t>
            </a:r>
          </a:p>
        </p:txBody>
      </p:sp>
      <p:grpSp>
        <p:nvGrpSpPr>
          <p:cNvPr id="11" name="Group 10">
            <a:extLst>
              <a:ext uri="{FF2B5EF4-FFF2-40B4-BE49-F238E27FC236}">
                <a16:creationId xmlns:a16="http://schemas.microsoft.com/office/drawing/2014/main" id="{93C37F6C-2F3E-44FE-86C8-E68005F6FE8D}"/>
              </a:ext>
            </a:extLst>
          </p:cNvPr>
          <p:cNvGrpSpPr/>
          <p:nvPr/>
        </p:nvGrpSpPr>
        <p:grpSpPr>
          <a:xfrm>
            <a:off x="950596" y="2996283"/>
            <a:ext cx="2868934" cy="2549111"/>
            <a:chOff x="1579465" y="2885625"/>
            <a:chExt cx="1590456" cy="1424840"/>
          </a:xfrm>
        </p:grpSpPr>
        <p:sp>
          <p:nvSpPr>
            <p:cNvPr id="4" name="Freeform: Shape 3">
              <a:extLst>
                <a:ext uri="{FF2B5EF4-FFF2-40B4-BE49-F238E27FC236}">
                  <a16:creationId xmlns:a16="http://schemas.microsoft.com/office/drawing/2014/main" id="{7AE2A1BB-32FD-46C8-A96A-E3A6B8518DE5}"/>
                </a:ext>
              </a:extLst>
            </p:cNvPr>
            <p:cNvSpPr/>
            <p:nvPr/>
          </p:nvSpPr>
          <p:spPr>
            <a:xfrm>
              <a:off x="1579465" y="2885625"/>
              <a:ext cx="1590456" cy="1424840"/>
            </a:xfrm>
            <a:custGeom>
              <a:avLst/>
              <a:gdLst>
                <a:gd name="connsiteX0" fmla="*/ 0 w 6890324"/>
                <a:gd name="connsiteY0" fmla="*/ 142484 h 1424840"/>
                <a:gd name="connsiteX1" fmla="*/ 142484 w 6890324"/>
                <a:gd name="connsiteY1" fmla="*/ 0 h 1424840"/>
                <a:gd name="connsiteX2" fmla="*/ 6747840 w 6890324"/>
                <a:gd name="connsiteY2" fmla="*/ 0 h 1424840"/>
                <a:gd name="connsiteX3" fmla="*/ 6890324 w 6890324"/>
                <a:gd name="connsiteY3" fmla="*/ 142484 h 1424840"/>
                <a:gd name="connsiteX4" fmla="*/ 6890324 w 6890324"/>
                <a:gd name="connsiteY4" fmla="*/ 1282356 h 1424840"/>
                <a:gd name="connsiteX5" fmla="*/ 6747840 w 6890324"/>
                <a:gd name="connsiteY5" fmla="*/ 1424840 h 1424840"/>
                <a:gd name="connsiteX6" fmla="*/ 142484 w 6890324"/>
                <a:gd name="connsiteY6" fmla="*/ 1424840 h 1424840"/>
                <a:gd name="connsiteX7" fmla="*/ 0 w 6890324"/>
                <a:gd name="connsiteY7" fmla="*/ 1282356 h 1424840"/>
                <a:gd name="connsiteX8" fmla="*/ 0 w 6890324"/>
                <a:gd name="connsiteY8" fmla="*/ 142484 h 1424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90324" h="1424840">
                  <a:moveTo>
                    <a:pt x="0" y="142484"/>
                  </a:moveTo>
                  <a:cubicBezTo>
                    <a:pt x="0" y="63792"/>
                    <a:pt x="63792" y="0"/>
                    <a:pt x="142484" y="0"/>
                  </a:cubicBezTo>
                  <a:lnTo>
                    <a:pt x="6747840" y="0"/>
                  </a:lnTo>
                  <a:cubicBezTo>
                    <a:pt x="6826532" y="0"/>
                    <a:pt x="6890324" y="63792"/>
                    <a:pt x="6890324" y="142484"/>
                  </a:cubicBezTo>
                  <a:lnTo>
                    <a:pt x="6890324" y="1282356"/>
                  </a:lnTo>
                  <a:cubicBezTo>
                    <a:pt x="6890324" y="1361048"/>
                    <a:pt x="6826532" y="1424840"/>
                    <a:pt x="6747840" y="1424840"/>
                  </a:cubicBezTo>
                  <a:lnTo>
                    <a:pt x="142484" y="1424840"/>
                  </a:lnTo>
                  <a:cubicBezTo>
                    <a:pt x="63792" y="1424840"/>
                    <a:pt x="0" y="1361048"/>
                    <a:pt x="0" y="1282356"/>
                  </a:cubicBezTo>
                  <a:lnTo>
                    <a:pt x="0" y="142484"/>
                  </a:lnTo>
                  <a:close/>
                </a:path>
              </a:pathLst>
            </a:custGeom>
            <a:solidFill>
              <a:srgbClr val="C09859"/>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581508" tIns="60960" rIns="60961" bIns="60960" numCol="1" spcCol="1270" anchor="t" anchorCtr="0">
              <a:noAutofit/>
            </a:bodyPr>
            <a:lstStyle/>
            <a:p>
              <a:pPr marL="0" lvl="1" algn="l" defTabSz="533400">
                <a:lnSpc>
                  <a:spcPct val="90000"/>
                </a:lnSpc>
                <a:spcBef>
                  <a:spcPct val="0"/>
                </a:spcBef>
                <a:spcAft>
                  <a:spcPct val="15000"/>
                </a:spcAft>
              </a:pPr>
              <a:endParaRPr lang="nl-BE" sz="1600" kern="1200" dirty="0"/>
            </a:p>
          </p:txBody>
        </p:sp>
        <p:sp>
          <p:nvSpPr>
            <p:cNvPr id="5" name="Rectangle: Rounded Corners 4">
              <a:extLst>
                <a:ext uri="{FF2B5EF4-FFF2-40B4-BE49-F238E27FC236}">
                  <a16:creationId xmlns:a16="http://schemas.microsoft.com/office/drawing/2014/main" id="{AE29F80C-F2C3-4C32-823E-21C6B9503E6A}"/>
                </a:ext>
              </a:extLst>
            </p:cNvPr>
            <p:cNvSpPr/>
            <p:nvPr/>
          </p:nvSpPr>
          <p:spPr>
            <a:xfrm>
              <a:off x="1656063" y="3018278"/>
              <a:ext cx="1378064" cy="1139872"/>
            </a:xfrm>
            <a:prstGeom prst="roundRect">
              <a:avLst>
                <a:gd name="adj" fmla="val 10000"/>
              </a:avLst>
            </a:prstGeom>
            <a:blipFill>
              <a:blip r:embed="rId2">
                <a:extLst>
                  <a:ext uri="{28A0092B-C50C-407E-A947-70E740481C1C}">
                    <a14:useLocalDpi xmlns:a14="http://schemas.microsoft.com/office/drawing/2010/main" val="0"/>
                  </a:ext>
                </a:extLst>
              </a:blip>
              <a:srcRect/>
              <a:stretch>
                <a:fillRect t="-5000" b="-5000"/>
              </a:stretch>
            </a:blipFill>
            <a:ln>
              <a:solidFill>
                <a:srgbClr val="9A743A"/>
              </a:solidFill>
            </a:ln>
          </p:spPr>
          <p:style>
            <a:lnRef idx="2">
              <a:scrgbClr r="0" g="0" b="0"/>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5" name="TextBox 14">
              <a:extLst>
                <a:ext uri="{FF2B5EF4-FFF2-40B4-BE49-F238E27FC236}">
                  <a16:creationId xmlns:a16="http://schemas.microsoft.com/office/drawing/2014/main" id="{22489D80-632F-4443-AFD0-969FA051AA9F}"/>
                </a:ext>
              </a:extLst>
            </p:cNvPr>
            <p:cNvSpPr txBox="1"/>
            <p:nvPr/>
          </p:nvSpPr>
          <p:spPr>
            <a:xfrm>
              <a:off x="1656063" y="3017523"/>
              <a:ext cx="1378063" cy="313932"/>
            </a:xfrm>
            <a:prstGeom prst="rect">
              <a:avLst/>
            </a:prstGeom>
            <a:noFill/>
          </p:spPr>
          <p:txBody>
            <a:bodyPr wrap="square" rtlCol="0">
              <a:spAutoFit/>
            </a:bodyPr>
            <a:lstStyle/>
            <a:p>
              <a:pPr algn="ctr" defTabSz="711200">
                <a:lnSpc>
                  <a:spcPct val="90000"/>
                </a:lnSpc>
                <a:spcBef>
                  <a:spcPct val="0"/>
                </a:spcBef>
                <a:spcAft>
                  <a:spcPct val="35000"/>
                </a:spcAft>
              </a:pPr>
              <a:r>
                <a:rPr lang="nl-BE" sz="1600" dirty="0">
                  <a:solidFill>
                    <a:schemeClr val="lt1"/>
                  </a:solidFill>
                </a:rPr>
                <a:t>Bedrijven</a:t>
              </a:r>
            </a:p>
          </p:txBody>
        </p:sp>
      </p:grpSp>
      <p:grpSp>
        <p:nvGrpSpPr>
          <p:cNvPr id="10" name="Group 9">
            <a:extLst>
              <a:ext uri="{FF2B5EF4-FFF2-40B4-BE49-F238E27FC236}">
                <a16:creationId xmlns:a16="http://schemas.microsoft.com/office/drawing/2014/main" id="{DF4B4434-74D0-44D5-B515-1A6D3868C298}"/>
              </a:ext>
            </a:extLst>
          </p:cNvPr>
          <p:cNvGrpSpPr/>
          <p:nvPr/>
        </p:nvGrpSpPr>
        <p:grpSpPr>
          <a:xfrm>
            <a:off x="4730357" y="2986452"/>
            <a:ext cx="2868934" cy="2549111"/>
            <a:chOff x="3617270" y="3534729"/>
            <a:chExt cx="1590456" cy="1424840"/>
          </a:xfrm>
        </p:grpSpPr>
        <p:sp>
          <p:nvSpPr>
            <p:cNvPr id="6" name="Freeform: Shape 5">
              <a:extLst>
                <a:ext uri="{FF2B5EF4-FFF2-40B4-BE49-F238E27FC236}">
                  <a16:creationId xmlns:a16="http://schemas.microsoft.com/office/drawing/2014/main" id="{4417E995-9202-4EDC-AF18-4B364DB15AE7}"/>
                </a:ext>
              </a:extLst>
            </p:cNvPr>
            <p:cNvSpPr/>
            <p:nvPr/>
          </p:nvSpPr>
          <p:spPr>
            <a:xfrm>
              <a:off x="3617270" y="3534729"/>
              <a:ext cx="1590456" cy="1424840"/>
            </a:xfrm>
            <a:custGeom>
              <a:avLst/>
              <a:gdLst>
                <a:gd name="connsiteX0" fmla="*/ 0 w 6890324"/>
                <a:gd name="connsiteY0" fmla="*/ 142484 h 1424840"/>
                <a:gd name="connsiteX1" fmla="*/ 142484 w 6890324"/>
                <a:gd name="connsiteY1" fmla="*/ 0 h 1424840"/>
                <a:gd name="connsiteX2" fmla="*/ 6747840 w 6890324"/>
                <a:gd name="connsiteY2" fmla="*/ 0 h 1424840"/>
                <a:gd name="connsiteX3" fmla="*/ 6890324 w 6890324"/>
                <a:gd name="connsiteY3" fmla="*/ 142484 h 1424840"/>
                <a:gd name="connsiteX4" fmla="*/ 6890324 w 6890324"/>
                <a:gd name="connsiteY4" fmla="*/ 1282356 h 1424840"/>
                <a:gd name="connsiteX5" fmla="*/ 6747840 w 6890324"/>
                <a:gd name="connsiteY5" fmla="*/ 1424840 h 1424840"/>
                <a:gd name="connsiteX6" fmla="*/ 142484 w 6890324"/>
                <a:gd name="connsiteY6" fmla="*/ 1424840 h 1424840"/>
                <a:gd name="connsiteX7" fmla="*/ 0 w 6890324"/>
                <a:gd name="connsiteY7" fmla="*/ 1282356 h 1424840"/>
                <a:gd name="connsiteX8" fmla="*/ 0 w 6890324"/>
                <a:gd name="connsiteY8" fmla="*/ 142484 h 1424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90324" h="1424840">
                  <a:moveTo>
                    <a:pt x="0" y="142484"/>
                  </a:moveTo>
                  <a:cubicBezTo>
                    <a:pt x="0" y="63792"/>
                    <a:pt x="63792" y="0"/>
                    <a:pt x="142484" y="0"/>
                  </a:cubicBezTo>
                  <a:lnTo>
                    <a:pt x="6747840" y="0"/>
                  </a:lnTo>
                  <a:cubicBezTo>
                    <a:pt x="6826532" y="0"/>
                    <a:pt x="6890324" y="63792"/>
                    <a:pt x="6890324" y="142484"/>
                  </a:cubicBezTo>
                  <a:lnTo>
                    <a:pt x="6890324" y="1282356"/>
                  </a:lnTo>
                  <a:cubicBezTo>
                    <a:pt x="6890324" y="1361048"/>
                    <a:pt x="6826532" y="1424840"/>
                    <a:pt x="6747840" y="1424840"/>
                  </a:cubicBezTo>
                  <a:lnTo>
                    <a:pt x="142484" y="1424840"/>
                  </a:lnTo>
                  <a:cubicBezTo>
                    <a:pt x="63792" y="1424840"/>
                    <a:pt x="0" y="1361048"/>
                    <a:pt x="0" y="1282356"/>
                  </a:cubicBezTo>
                  <a:lnTo>
                    <a:pt x="0" y="142484"/>
                  </a:lnTo>
                  <a:close/>
                </a:path>
              </a:pathLst>
            </a:custGeom>
            <a:solidFill>
              <a:srgbClr val="ADADA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581508" tIns="60960" rIns="60961" bIns="60960" numCol="1" spcCol="1270" anchor="t" anchorCtr="0">
              <a:noAutofit/>
            </a:bodyPr>
            <a:lstStyle/>
            <a:p>
              <a:pPr marL="0" lvl="0" indent="0" algn="l" defTabSz="711200">
                <a:lnSpc>
                  <a:spcPct val="90000"/>
                </a:lnSpc>
                <a:spcBef>
                  <a:spcPct val="0"/>
                </a:spcBef>
                <a:spcAft>
                  <a:spcPct val="35000"/>
                </a:spcAft>
                <a:buNone/>
              </a:pPr>
              <a:endParaRPr lang="en-GB" sz="1600" kern="1200" dirty="0"/>
            </a:p>
          </p:txBody>
        </p:sp>
        <p:sp>
          <p:nvSpPr>
            <p:cNvPr id="7" name="Rectangle: Rounded Corners 6">
              <a:extLst>
                <a:ext uri="{FF2B5EF4-FFF2-40B4-BE49-F238E27FC236}">
                  <a16:creationId xmlns:a16="http://schemas.microsoft.com/office/drawing/2014/main" id="{8EAAA33A-6084-4A35-B7D5-BF6614E83C81}"/>
                </a:ext>
              </a:extLst>
            </p:cNvPr>
            <p:cNvSpPr/>
            <p:nvPr/>
          </p:nvSpPr>
          <p:spPr>
            <a:xfrm>
              <a:off x="3759754" y="3677213"/>
              <a:ext cx="1378064" cy="1139872"/>
            </a:xfrm>
            <a:prstGeom prst="roundRect">
              <a:avLst>
                <a:gd name="adj" fmla="val 10000"/>
              </a:avLst>
            </a:prstGeom>
            <a:blipFill>
              <a:blip r:embed="rId3">
                <a:extLst>
                  <a:ext uri="{28A0092B-C50C-407E-A947-70E740481C1C}">
                    <a14:useLocalDpi xmlns:a14="http://schemas.microsoft.com/office/drawing/2010/main" val="0"/>
                  </a:ext>
                </a:extLst>
              </a:blip>
              <a:srcRect/>
              <a:stretch>
                <a:fillRect t="-10000" b="-10000"/>
              </a:stretch>
            </a:blipFill>
            <a:ln>
              <a:solidFill>
                <a:srgbClr val="FFC000"/>
              </a:solidFill>
            </a:ln>
          </p:spPr>
          <p:style>
            <a:lnRef idx="2">
              <a:scrgbClr r="0" g="0" b="0"/>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6" name="TextBox 15">
              <a:extLst>
                <a:ext uri="{FF2B5EF4-FFF2-40B4-BE49-F238E27FC236}">
                  <a16:creationId xmlns:a16="http://schemas.microsoft.com/office/drawing/2014/main" id="{31B56705-3288-42B9-B3B0-F6BA1120FD0D}"/>
                </a:ext>
              </a:extLst>
            </p:cNvPr>
            <p:cNvSpPr txBox="1"/>
            <p:nvPr/>
          </p:nvSpPr>
          <p:spPr>
            <a:xfrm>
              <a:off x="3759754" y="3698442"/>
              <a:ext cx="1378063" cy="313932"/>
            </a:xfrm>
            <a:prstGeom prst="rect">
              <a:avLst/>
            </a:prstGeom>
            <a:noFill/>
          </p:spPr>
          <p:txBody>
            <a:bodyPr wrap="square" rtlCol="0">
              <a:spAutoFit/>
            </a:bodyPr>
            <a:lstStyle/>
            <a:p>
              <a:pPr algn="ctr" defTabSz="711200">
                <a:lnSpc>
                  <a:spcPct val="90000"/>
                </a:lnSpc>
                <a:spcBef>
                  <a:spcPct val="0"/>
                </a:spcBef>
                <a:spcAft>
                  <a:spcPct val="35000"/>
                </a:spcAft>
              </a:pPr>
              <a:r>
                <a:rPr lang="nl-BE" sz="1600" dirty="0">
                  <a:solidFill>
                    <a:schemeClr val="lt1"/>
                  </a:solidFill>
                </a:rPr>
                <a:t>Werknemers</a:t>
              </a:r>
            </a:p>
          </p:txBody>
        </p:sp>
      </p:grpSp>
      <p:grpSp>
        <p:nvGrpSpPr>
          <p:cNvPr id="12" name="Group 11">
            <a:extLst>
              <a:ext uri="{FF2B5EF4-FFF2-40B4-BE49-F238E27FC236}">
                <a16:creationId xmlns:a16="http://schemas.microsoft.com/office/drawing/2014/main" id="{1DC0CF92-76B9-465B-BD54-68FD9ABD27E3}"/>
              </a:ext>
            </a:extLst>
          </p:cNvPr>
          <p:cNvGrpSpPr/>
          <p:nvPr/>
        </p:nvGrpSpPr>
        <p:grpSpPr>
          <a:xfrm>
            <a:off x="8605311" y="2996283"/>
            <a:ext cx="2868934" cy="2549111"/>
            <a:chOff x="1910390" y="4991541"/>
            <a:chExt cx="1590456" cy="1424840"/>
          </a:xfrm>
        </p:grpSpPr>
        <p:sp>
          <p:nvSpPr>
            <p:cNvPr id="8" name="Freeform: Shape 7">
              <a:extLst>
                <a:ext uri="{FF2B5EF4-FFF2-40B4-BE49-F238E27FC236}">
                  <a16:creationId xmlns:a16="http://schemas.microsoft.com/office/drawing/2014/main" id="{5C73A6BE-C89B-42F5-8EE5-6EB521B34ED1}"/>
                </a:ext>
              </a:extLst>
            </p:cNvPr>
            <p:cNvSpPr/>
            <p:nvPr/>
          </p:nvSpPr>
          <p:spPr>
            <a:xfrm>
              <a:off x="1910390" y="4991541"/>
              <a:ext cx="1590456" cy="1424840"/>
            </a:xfrm>
            <a:custGeom>
              <a:avLst/>
              <a:gdLst>
                <a:gd name="connsiteX0" fmla="*/ 0 w 6890324"/>
                <a:gd name="connsiteY0" fmla="*/ 142484 h 1424840"/>
                <a:gd name="connsiteX1" fmla="*/ 142484 w 6890324"/>
                <a:gd name="connsiteY1" fmla="*/ 0 h 1424840"/>
                <a:gd name="connsiteX2" fmla="*/ 6747840 w 6890324"/>
                <a:gd name="connsiteY2" fmla="*/ 0 h 1424840"/>
                <a:gd name="connsiteX3" fmla="*/ 6890324 w 6890324"/>
                <a:gd name="connsiteY3" fmla="*/ 142484 h 1424840"/>
                <a:gd name="connsiteX4" fmla="*/ 6890324 w 6890324"/>
                <a:gd name="connsiteY4" fmla="*/ 1282356 h 1424840"/>
                <a:gd name="connsiteX5" fmla="*/ 6747840 w 6890324"/>
                <a:gd name="connsiteY5" fmla="*/ 1424840 h 1424840"/>
                <a:gd name="connsiteX6" fmla="*/ 142484 w 6890324"/>
                <a:gd name="connsiteY6" fmla="*/ 1424840 h 1424840"/>
                <a:gd name="connsiteX7" fmla="*/ 0 w 6890324"/>
                <a:gd name="connsiteY7" fmla="*/ 1282356 h 1424840"/>
                <a:gd name="connsiteX8" fmla="*/ 0 w 6890324"/>
                <a:gd name="connsiteY8" fmla="*/ 142484 h 1424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90324" h="1424840">
                  <a:moveTo>
                    <a:pt x="0" y="142484"/>
                  </a:moveTo>
                  <a:cubicBezTo>
                    <a:pt x="0" y="63792"/>
                    <a:pt x="63792" y="0"/>
                    <a:pt x="142484" y="0"/>
                  </a:cubicBezTo>
                  <a:lnTo>
                    <a:pt x="6747840" y="0"/>
                  </a:lnTo>
                  <a:cubicBezTo>
                    <a:pt x="6826532" y="0"/>
                    <a:pt x="6890324" y="63792"/>
                    <a:pt x="6890324" y="142484"/>
                  </a:cubicBezTo>
                  <a:lnTo>
                    <a:pt x="6890324" y="1282356"/>
                  </a:lnTo>
                  <a:cubicBezTo>
                    <a:pt x="6890324" y="1361048"/>
                    <a:pt x="6826532" y="1424840"/>
                    <a:pt x="6747840" y="1424840"/>
                  </a:cubicBezTo>
                  <a:lnTo>
                    <a:pt x="142484" y="1424840"/>
                  </a:lnTo>
                  <a:cubicBezTo>
                    <a:pt x="63792" y="1424840"/>
                    <a:pt x="0" y="1361048"/>
                    <a:pt x="0" y="1282356"/>
                  </a:cubicBezTo>
                  <a:lnTo>
                    <a:pt x="0" y="142484"/>
                  </a:lnTo>
                  <a:close/>
                </a:path>
              </a:pathLst>
            </a:custGeom>
            <a:solidFill>
              <a:srgbClr val="1B587C"/>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581508" tIns="60960" rIns="60961" bIns="60960" numCol="1" spcCol="1270" anchor="t" anchorCtr="0">
              <a:noAutofit/>
            </a:bodyPr>
            <a:lstStyle/>
            <a:p>
              <a:pPr marL="0" lvl="0" indent="0" algn="l" defTabSz="711200">
                <a:lnSpc>
                  <a:spcPct val="90000"/>
                </a:lnSpc>
                <a:spcBef>
                  <a:spcPct val="0"/>
                </a:spcBef>
                <a:spcAft>
                  <a:spcPct val="35000"/>
                </a:spcAft>
                <a:buNone/>
              </a:pPr>
              <a:endParaRPr lang="en-GB" sz="1600" kern="1200" dirty="0"/>
            </a:p>
          </p:txBody>
        </p:sp>
        <p:sp>
          <p:nvSpPr>
            <p:cNvPr id="9" name="Rectangle: Rounded Corners 8">
              <a:extLst>
                <a:ext uri="{FF2B5EF4-FFF2-40B4-BE49-F238E27FC236}">
                  <a16:creationId xmlns:a16="http://schemas.microsoft.com/office/drawing/2014/main" id="{5A39141D-40EA-42E0-9967-EADD1A277194}"/>
                </a:ext>
              </a:extLst>
            </p:cNvPr>
            <p:cNvSpPr/>
            <p:nvPr/>
          </p:nvSpPr>
          <p:spPr>
            <a:xfrm>
              <a:off x="2052874" y="5134025"/>
              <a:ext cx="1378064" cy="1139872"/>
            </a:xfrm>
            <a:prstGeom prst="roundRect">
              <a:avLst>
                <a:gd name="adj" fmla="val 10000"/>
              </a:avLst>
            </a:prstGeom>
            <a:blipFill>
              <a:blip r:embed="rId4">
                <a:extLst>
                  <a:ext uri="{28A0092B-C50C-407E-A947-70E740481C1C}">
                    <a14:useLocalDpi xmlns:a14="http://schemas.microsoft.com/office/drawing/2010/main" val="0"/>
                  </a:ext>
                </a:extLst>
              </a:blip>
              <a:srcRect/>
              <a:stretch>
                <a:fillRect t="-10000" b="-10000"/>
              </a:stretch>
            </a:blipFill>
            <a:ln>
              <a:solidFill>
                <a:srgbClr val="113E59"/>
              </a:solidFill>
            </a:ln>
          </p:spPr>
          <p:style>
            <a:lnRef idx="2">
              <a:scrgbClr r="0" g="0" b="0"/>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7" name="TextBox 16">
              <a:extLst>
                <a:ext uri="{FF2B5EF4-FFF2-40B4-BE49-F238E27FC236}">
                  <a16:creationId xmlns:a16="http://schemas.microsoft.com/office/drawing/2014/main" id="{2AC22C54-7FDB-4DDF-9EFA-7B0E124F9CE4}"/>
                </a:ext>
              </a:extLst>
            </p:cNvPr>
            <p:cNvSpPr txBox="1"/>
            <p:nvPr/>
          </p:nvSpPr>
          <p:spPr>
            <a:xfrm>
              <a:off x="2057224" y="5133704"/>
              <a:ext cx="1378063" cy="313932"/>
            </a:xfrm>
            <a:prstGeom prst="rect">
              <a:avLst/>
            </a:prstGeom>
            <a:noFill/>
          </p:spPr>
          <p:txBody>
            <a:bodyPr wrap="square" rtlCol="0">
              <a:spAutoFit/>
            </a:bodyPr>
            <a:lstStyle/>
            <a:p>
              <a:pPr algn="ctr" defTabSz="711200">
                <a:lnSpc>
                  <a:spcPct val="90000"/>
                </a:lnSpc>
                <a:spcBef>
                  <a:spcPct val="0"/>
                </a:spcBef>
                <a:spcAft>
                  <a:spcPct val="35000"/>
                </a:spcAft>
              </a:pPr>
              <a:r>
                <a:rPr lang="nl-BE" sz="1600" dirty="0">
                  <a:solidFill>
                    <a:schemeClr val="lt1"/>
                  </a:solidFill>
                </a:rPr>
                <a:t>Overheid</a:t>
              </a:r>
            </a:p>
          </p:txBody>
        </p:sp>
      </p:grpSp>
    </p:spTree>
    <p:extLst>
      <p:ext uri="{BB962C8B-B14F-4D97-AF65-F5344CB8AC3E}">
        <p14:creationId xmlns:p14="http://schemas.microsoft.com/office/powerpoint/2010/main" val="1450470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Table des matières</a:t>
            </a:r>
          </a:p>
        </p:txBody>
      </p:sp>
      <p:sp>
        <p:nvSpPr>
          <p:cNvPr id="3" name="Content Placeholder 2"/>
          <p:cNvSpPr>
            <a:spLocks noGrp="1"/>
          </p:cNvSpPr>
          <p:nvPr>
            <p:ph idx="1"/>
          </p:nvPr>
        </p:nvSpPr>
        <p:spPr/>
        <p:txBody>
          <a:bodyPr/>
          <a:lstStyle/>
          <a:p>
            <a:pPr marL="0" indent="0">
              <a:buNone/>
            </a:pPr>
            <a:r>
              <a:rPr lang="fr-FR" dirty="0"/>
              <a:t>	Introduction</a:t>
            </a:r>
          </a:p>
          <a:p>
            <a:pPr marL="0" indent="0">
              <a:buNone/>
            </a:pPr>
            <a:r>
              <a:rPr lang="fr-FR" dirty="0"/>
              <a:t>	Concepts</a:t>
            </a:r>
          </a:p>
          <a:p>
            <a:pPr marL="0" indent="0">
              <a:buNone/>
            </a:pPr>
            <a:r>
              <a:rPr lang="fr-FR" dirty="0"/>
              <a:t>	Constats</a:t>
            </a:r>
          </a:p>
          <a:p>
            <a:pPr marL="0" indent="0">
              <a:buNone/>
            </a:pPr>
            <a:r>
              <a:rPr lang="fr-FR" dirty="0"/>
              <a:t>	Leviers de croissance de la productivité</a:t>
            </a:r>
          </a:p>
          <a:p>
            <a:pPr marL="0" indent="0">
              <a:buNone/>
            </a:pPr>
            <a:r>
              <a:rPr lang="fr-FR" dirty="0"/>
              <a:t>	Rapport d’activité</a:t>
            </a:r>
          </a:p>
        </p:txBody>
      </p:sp>
    </p:spTree>
    <p:extLst>
      <p:ext uri="{BB962C8B-B14F-4D97-AF65-F5344CB8AC3E}">
        <p14:creationId xmlns:p14="http://schemas.microsoft.com/office/powerpoint/2010/main" val="12778026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8000" y="360000"/>
            <a:ext cx="10515600" cy="1325563"/>
          </a:xfrm>
        </p:spPr>
        <p:txBody>
          <a:bodyPr anchor="t"/>
          <a:lstStyle/>
          <a:p>
            <a:r>
              <a:rPr lang="nl-NL" dirty="0"/>
              <a:t>Menselijk kapitaal</a:t>
            </a:r>
          </a:p>
        </p:txBody>
      </p:sp>
      <p:sp>
        <p:nvSpPr>
          <p:cNvPr id="3" name="Content Placeholder 2"/>
          <p:cNvSpPr>
            <a:spLocks noGrp="1"/>
          </p:cNvSpPr>
          <p:nvPr>
            <p:ph idx="1"/>
          </p:nvPr>
        </p:nvSpPr>
        <p:spPr/>
        <p:txBody>
          <a:bodyPr>
            <a:normAutofit/>
          </a:bodyPr>
          <a:lstStyle/>
          <a:p>
            <a:pPr>
              <a:lnSpc>
                <a:spcPct val="100000"/>
              </a:lnSpc>
              <a:spcBef>
                <a:spcPts val="0"/>
              </a:spcBef>
              <a:spcAft>
                <a:spcPts val="3600"/>
              </a:spcAft>
              <a:buSzPct val="130000"/>
            </a:pPr>
            <a:r>
              <a:rPr lang="nl-BE" dirty="0"/>
              <a:t>Scholing</a:t>
            </a:r>
          </a:p>
          <a:p>
            <a:pPr>
              <a:lnSpc>
                <a:spcPct val="100000"/>
              </a:lnSpc>
              <a:spcBef>
                <a:spcPts val="0"/>
              </a:spcBef>
              <a:spcAft>
                <a:spcPts val="3600"/>
              </a:spcAft>
              <a:buSzPct val="130000"/>
            </a:pPr>
            <a:r>
              <a:rPr lang="nl-BE" dirty="0"/>
              <a:t>Levenslang leren</a:t>
            </a:r>
          </a:p>
          <a:p>
            <a:pPr>
              <a:lnSpc>
                <a:spcPct val="100000"/>
              </a:lnSpc>
              <a:spcBef>
                <a:spcPts val="0"/>
              </a:spcBef>
              <a:spcAft>
                <a:spcPts val="3600"/>
              </a:spcAft>
              <a:buSzPct val="130000"/>
            </a:pPr>
            <a:r>
              <a:rPr lang="nl-BE" dirty="0"/>
              <a:t>Soft skills</a:t>
            </a:r>
          </a:p>
        </p:txBody>
      </p:sp>
    </p:spTree>
    <p:extLst>
      <p:ext uri="{BB962C8B-B14F-4D97-AF65-F5344CB8AC3E}">
        <p14:creationId xmlns:p14="http://schemas.microsoft.com/office/powerpoint/2010/main" val="25909854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828000" y="324000"/>
            <a:ext cx="10515600" cy="1325563"/>
          </a:xfrm>
        </p:spPr>
        <p:txBody>
          <a:bodyPr anchor="t"/>
          <a:lstStyle/>
          <a:p>
            <a:r>
              <a:rPr lang="nl-NL" dirty="0"/>
              <a:t>Kapitaalinvesteringen</a:t>
            </a:r>
            <a:endParaRPr lang="nl-BE" dirty="0"/>
          </a:p>
        </p:txBody>
      </p:sp>
      <p:sp>
        <p:nvSpPr>
          <p:cNvPr id="3" name="Content Placeholder 2"/>
          <p:cNvSpPr>
            <a:spLocks noGrp="1"/>
          </p:cNvSpPr>
          <p:nvPr>
            <p:ph idx="1"/>
          </p:nvPr>
        </p:nvSpPr>
        <p:spPr/>
        <p:txBody>
          <a:bodyPr>
            <a:normAutofit/>
          </a:bodyPr>
          <a:lstStyle/>
          <a:p>
            <a:pPr>
              <a:lnSpc>
                <a:spcPct val="100000"/>
              </a:lnSpc>
              <a:spcBef>
                <a:spcPts val="0"/>
              </a:spcBef>
              <a:spcAft>
                <a:spcPts val="3600"/>
              </a:spcAft>
              <a:buSzPct val="130000"/>
            </a:pPr>
            <a:r>
              <a:rPr lang="nl-NL" dirty="0"/>
              <a:t>Materiële</a:t>
            </a:r>
            <a:endParaRPr lang="nl-NL" sz="2000" dirty="0"/>
          </a:p>
          <a:p>
            <a:pPr>
              <a:lnSpc>
                <a:spcPct val="100000"/>
              </a:lnSpc>
              <a:spcBef>
                <a:spcPts val="0"/>
              </a:spcBef>
              <a:spcAft>
                <a:spcPts val="1200"/>
              </a:spcAft>
              <a:buSzPct val="130000"/>
            </a:pPr>
            <a:r>
              <a:rPr lang="nl-NL" dirty="0"/>
              <a:t>Immateriële</a:t>
            </a:r>
            <a:endParaRPr lang="nl-NL" sz="2000" dirty="0"/>
          </a:p>
          <a:p>
            <a:pPr lvl="1">
              <a:lnSpc>
                <a:spcPct val="100000"/>
              </a:lnSpc>
              <a:spcBef>
                <a:spcPts val="0"/>
              </a:spcBef>
              <a:spcAft>
                <a:spcPts val="600"/>
              </a:spcAft>
              <a:buFont typeface="Courier New" panose="02070309020205020404" pitchFamily="49" charset="0"/>
              <a:buChar char="o"/>
            </a:pPr>
            <a:r>
              <a:rPr lang="nl-BE" dirty="0"/>
              <a:t>Kennis</a:t>
            </a:r>
          </a:p>
          <a:p>
            <a:pPr lvl="1">
              <a:lnSpc>
                <a:spcPct val="100000"/>
              </a:lnSpc>
              <a:spcBef>
                <a:spcPts val="0"/>
              </a:spcBef>
              <a:spcAft>
                <a:spcPts val="600"/>
              </a:spcAft>
              <a:buFont typeface="Courier New" panose="02070309020205020404" pitchFamily="49" charset="0"/>
              <a:buChar char="o"/>
            </a:pPr>
            <a:r>
              <a:rPr lang="nl-BE" dirty="0"/>
              <a:t>Software en data</a:t>
            </a:r>
          </a:p>
          <a:p>
            <a:pPr lvl="1">
              <a:lnSpc>
                <a:spcPct val="100000"/>
              </a:lnSpc>
              <a:spcBef>
                <a:spcPts val="0"/>
              </a:spcBef>
              <a:spcAft>
                <a:spcPts val="600"/>
              </a:spcAft>
              <a:buFont typeface="Courier New" panose="02070309020205020404" pitchFamily="49" charset="0"/>
              <a:buChar char="o"/>
            </a:pPr>
            <a:r>
              <a:rPr lang="nl-BE" dirty="0"/>
              <a:t>… </a:t>
            </a:r>
          </a:p>
          <a:p>
            <a:pPr lvl="1"/>
            <a:endParaRPr lang="nl-BE" sz="1600" dirty="0"/>
          </a:p>
        </p:txBody>
      </p:sp>
      <p:sp>
        <p:nvSpPr>
          <p:cNvPr id="4" name="Arc 3">
            <a:extLst>
              <a:ext uri="{FF2B5EF4-FFF2-40B4-BE49-F238E27FC236}">
                <a16:creationId xmlns:a16="http://schemas.microsoft.com/office/drawing/2014/main" id="{8FFF5567-3F28-4B3D-A80D-235601EE73A3}"/>
              </a:ext>
            </a:extLst>
          </p:cNvPr>
          <p:cNvSpPr/>
          <p:nvPr/>
        </p:nvSpPr>
        <p:spPr>
          <a:xfrm rot="2510812">
            <a:off x="1789362" y="1627702"/>
            <a:ext cx="1860394" cy="2027198"/>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nl-BE"/>
          </a:p>
        </p:txBody>
      </p:sp>
      <p:sp>
        <p:nvSpPr>
          <p:cNvPr id="5" name="TextBox 4">
            <a:extLst>
              <a:ext uri="{FF2B5EF4-FFF2-40B4-BE49-F238E27FC236}">
                <a16:creationId xmlns:a16="http://schemas.microsoft.com/office/drawing/2014/main" id="{F49244B1-A85F-4912-BEFA-F932EF693D48}"/>
              </a:ext>
            </a:extLst>
          </p:cNvPr>
          <p:cNvSpPr txBox="1"/>
          <p:nvPr/>
        </p:nvSpPr>
        <p:spPr>
          <a:xfrm>
            <a:off x="3762100" y="2220687"/>
            <a:ext cx="2900089" cy="523220"/>
          </a:xfrm>
          <a:prstGeom prst="rect">
            <a:avLst/>
          </a:prstGeom>
          <a:noFill/>
        </p:spPr>
        <p:txBody>
          <a:bodyPr wrap="none" rtlCol="0">
            <a:spAutoFit/>
          </a:bodyPr>
          <a:lstStyle/>
          <a:p>
            <a:r>
              <a:rPr lang="nl-BE" sz="2800" dirty="0"/>
              <a:t>complementariteit</a:t>
            </a:r>
          </a:p>
        </p:txBody>
      </p:sp>
    </p:spTree>
    <p:extLst>
      <p:ext uri="{BB962C8B-B14F-4D97-AF65-F5344CB8AC3E}">
        <p14:creationId xmlns:p14="http://schemas.microsoft.com/office/powerpoint/2010/main" val="3737962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8000" y="360000"/>
            <a:ext cx="10515600" cy="1325563"/>
          </a:xfrm>
        </p:spPr>
        <p:txBody>
          <a:bodyPr anchor="t"/>
          <a:lstStyle/>
          <a:p>
            <a:r>
              <a:rPr lang="nl-NL" dirty="0"/>
              <a:t>Innovatie</a:t>
            </a:r>
          </a:p>
        </p:txBody>
      </p:sp>
      <p:sp>
        <p:nvSpPr>
          <p:cNvPr id="3" name="Content Placeholder 2"/>
          <p:cNvSpPr>
            <a:spLocks noGrp="1"/>
          </p:cNvSpPr>
          <p:nvPr>
            <p:ph idx="1"/>
          </p:nvPr>
        </p:nvSpPr>
        <p:spPr/>
        <p:txBody>
          <a:bodyPr>
            <a:normAutofit/>
          </a:bodyPr>
          <a:lstStyle/>
          <a:p>
            <a:pPr>
              <a:lnSpc>
                <a:spcPct val="100000"/>
              </a:lnSpc>
              <a:spcBef>
                <a:spcPts val="0"/>
              </a:spcBef>
              <a:spcAft>
                <a:spcPts val="3600"/>
              </a:spcAft>
              <a:buSzPct val="130000"/>
            </a:pPr>
            <a:r>
              <a:rPr lang="nl-BE" dirty="0"/>
              <a:t>Optimale organisatie van de processen</a:t>
            </a:r>
          </a:p>
          <a:p>
            <a:pPr>
              <a:lnSpc>
                <a:spcPct val="100000"/>
              </a:lnSpc>
              <a:spcBef>
                <a:spcPts val="0"/>
              </a:spcBef>
              <a:spcAft>
                <a:spcPts val="3600"/>
              </a:spcAft>
              <a:buSzPct val="130000"/>
            </a:pPr>
            <a:r>
              <a:rPr lang="nl-BE" dirty="0"/>
              <a:t>Nieuwe producten en diensten</a:t>
            </a:r>
          </a:p>
          <a:p>
            <a:pPr>
              <a:lnSpc>
                <a:spcPct val="100000"/>
              </a:lnSpc>
              <a:spcBef>
                <a:spcPts val="0"/>
              </a:spcBef>
              <a:spcAft>
                <a:spcPts val="2400"/>
              </a:spcAft>
              <a:buSzPct val="130000"/>
            </a:pPr>
            <a:r>
              <a:rPr lang="nl-BE" dirty="0"/>
              <a:t>Verspreiding van innovaties</a:t>
            </a:r>
          </a:p>
          <a:p>
            <a:pPr lvl="1">
              <a:lnSpc>
                <a:spcPct val="110000"/>
              </a:lnSpc>
              <a:spcBef>
                <a:spcPts val="0"/>
              </a:spcBef>
              <a:spcAft>
                <a:spcPts val="600"/>
              </a:spcAft>
              <a:buSzPct val="130000"/>
              <a:buFont typeface="Courier New" panose="02070309020205020404" pitchFamily="49" charset="0"/>
              <a:buChar char="o"/>
            </a:pPr>
            <a:r>
              <a:rPr lang="nl-BE" dirty="0"/>
              <a:t>Clusters</a:t>
            </a:r>
          </a:p>
          <a:p>
            <a:pPr lvl="1">
              <a:lnSpc>
                <a:spcPct val="110000"/>
              </a:lnSpc>
              <a:spcBef>
                <a:spcPts val="0"/>
              </a:spcBef>
              <a:spcAft>
                <a:spcPts val="600"/>
              </a:spcAft>
              <a:buSzPct val="130000"/>
              <a:buFont typeface="Courier New" panose="02070309020205020404" pitchFamily="49" charset="0"/>
              <a:buChar char="o"/>
            </a:pPr>
            <a:r>
              <a:rPr lang="nl-BE" dirty="0"/>
              <a:t>Binnenlandse en buitenlandse netwerken</a:t>
            </a:r>
          </a:p>
          <a:p>
            <a:pPr marL="457200" lvl="1" indent="0">
              <a:lnSpc>
                <a:spcPct val="110000"/>
              </a:lnSpc>
              <a:spcBef>
                <a:spcPts val="0"/>
              </a:spcBef>
              <a:spcAft>
                <a:spcPts val="600"/>
              </a:spcAft>
              <a:buSzPct val="130000"/>
              <a:buNone/>
            </a:pPr>
            <a:endParaRPr lang="nl-BE" sz="1600" dirty="0"/>
          </a:p>
          <a:p>
            <a:pPr marL="228600" lvl="1">
              <a:lnSpc>
                <a:spcPct val="100000"/>
              </a:lnSpc>
              <a:spcBef>
                <a:spcPts val="0"/>
              </a:spcBef>
              <a:spcAft>
                <a:spcPts val="2400"/>
              </a:spcAft>
              <a:buSzPct val="130000"/>
            </a:pPr>
            <a:r>
              <a:rPr lang="nl-BE" sz="2800" dirty="0"/>
              <a:t> Samenwerking met onderzoekscentra of universiteiten</a:t>
            </a:r>
          </a:p>
        </p:txBody>
      </p:sp>
    </p:spTree>
    <p:extLst>
      <p:ext uri="{BB962C8B-B14F-4D97-AF65-F5344CB8AC3E}">
        <p14:creationId xmlns:p14="http://schemas.microsoft.com/office/powerpoint/2010/main" val="9270958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8000" y="360000"/>
            <a:ext cx="10515600" cy="1325563"/>
          </a:xfrm>
        </p:spPr>
        <p:txBody>
          <a:bodyPr anchor="t"/>
          <a:lstStyle/>
          <a:p>
            <a:r>
              <a:rPr lang="nl-NL" dirty="0"/>
              <a:t>De productiviteit hangt ook af van diverse omgevingsfactoren</a:t>
            </a:r>
          </a:p>
        </p:txBody>
      </p:sp>
      <p:sp>
        <p:nvSpPr>
          <p:cNvPr id="3" name="Content Placeholder 2"/>
          <p:cNvSpPr>
            <a:spLocks noGrp="1"/>
          </p:cNvSpPr>
          <p:nvPr>
            <p:ph idx="1"/>
          </p:nvPr>
        </p:nvSpPr>
        <p:spPr/>
        <p:txBody>
          <a:bodyPr>
            <a:normAutofit/>
          </a:bodyPr>
          <a:lstStyle/>
          <a:p>
            <a:pPr>
              <a:lnSpc>
                <a:spcPct val="100000"/>
              </a:lnSpc>
              <a:spcBef>
                <a:spcPts val="0"/>
              </a:spcBef>
              <a:spcAft>
                <a:spcPts val="3600"/>
              </a:spcAft>
              <a:buSzPct val="130000"/>
            </a:pPr>
            <a:r>
              <a:rPr lang="nl-BE" dirty="0"/>
              <a:t>Gunstige en stabiele macro-economische omgeving</a:t>
            </a:r>
          </a:p>
          <a:p>
            <a:pPr>
              <a:lnSpc>
                <a:spcPct val="100000"/>
              </a:lnSpc>
              <a:spcBef>
                <a:spcPts val="0"/>
              </a:spcBef>
              <a:spcAft>
                <a:spcPts val="2400"/>
              </a:spcAft>
              <a:buSzPct val="130000"/>
            </a:pPr>
            <a:r>
              <a:rPr lang="nl-BE" dirty="0"/>
              <a:t>Goed functionerende markten: evenwichtige regelgeving</a:t>
            </a:r>
          </a:p>
          <a:p>
            <a:pPr lvl="1">
              <a:lnSpc>
                <a:spcPct val="110000"/>
              </a:lnSpc>
              <a:spcBef>
                <a:spcPts val="0"/>
              </a:spcBef>
              <a:spcAft>
                <a:spcPts val="600"/>
              </a:spcAft>
              <a:buSzPct val="130000"/>
              <a:buFont typeface="Courier New" panose="02070309020205020404" pitchFamily="49" charset="0"/>
              <a:buChar char="o"/>
            </a:pPr>
            <a:r>
              <a:rPr lang="nl-BE" dirty="0"/>
              <a:t>Arbeidsmarkt: transitie naar en tussen jobs faciliteren en begeleiden</a:t>
            </a:r>
          </a:p>
          <a:p>
            <a:pPr lvl="1">
              <a:lnSpc>
                <a:spcPct val="110000"/>
              </a:lnSpc>
              <a:spcBef>
                <a:spcPts val="0"/>
              </a:spcBef>
              <a:spcAft>
                <a:spcPts val="600"/>
              </a:spcAft>
              <a:buSzPct val="130000"/>
              <a:buFont typeface="Courier New" panose="02070309020205020404" pitchFamily="49" charset="0"/>
              <a:buChar char="o"/>
            </a:pPr>
            <a:r>
              <a:rPr lang="nl-BE" dirty="0"/>
              <a:t>Productmarkten: gezonde concurrentie</a:t>
            </a:r>
          </a:p>
          <a:p>
            <a:pPr lvl="1">
              <a:lnSpc>
                <a:spcPct val="100000"/>
              </a:lnSpc>
              <a:spcBef>
                <a:spcPts val="0"/>
              </a:spcBef>
              <a:spcAft>
                <a:spcPts val="3600"/>
              </a:spcAft>
              <a:buSzPct val="130000"/>
              <a:buFont typeface="Courier New" panose="02070309020205020404" pitchFamily="49" charset="0"/>
              <a:buChar char="o"/>
            </a:pPr>
            <a:r>
              <a:rPr lang="nl-BE" dirty="0"/>
              <a:t>Financiële sector: goede allocatie van de financiële middelen</a:t>
            </a:r>
            <a:endParaRPr lang="nl-BE" sz="1600" dirty="0"/>
          </a:p>
          <a:p>
            <a:pPr>
              <a:lnSpc>
                <a:spcPct val="100000"/>
              </a:lnSpc>
              <a:spcBef>
                <a:spcPts val="0"/>
              </a:spcBef>
              <a:spcAft>
                <a:spcPts val="2400"/>
              </a:spcAft>
              <a:buSzPct val="130000"/>
            </a:pPr>
            <a:r>
              <a:rPr lang="nl-BE" dirty="0"/>
              <a:t>Kwaliteitsvolle infrastructuur</a:t>
            </a:r>
            <a:endParaRPr lang="nl-BE" sz="2000" dirty="0"/>
          </a:p>
        </p:txBody>
      </p:sp>
    </p:spTree>
    <p:extLst>
      <p:ext uri="{BB962C8B-B14F-4D97-AF65-F5344CB8AC3E}">
        <p14:creationId xmlns:p14="http://schemas.microsoft.com/office/powerpoint/2010/main" val="3762828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8000" y="360000"/>
            <a:ext cx="10515600" cy="1325563"/>
          </a:xfrm>
        </p:spPr>
        <p:txBody>
          <a:bodyPr anchor="t"/>
          <a:lstStyle/>
          <a:p>
            <a:r>
              <a:rPr lang="nl-NL" dirty="0"/>
              <a:t>Een belangrijke faciliterende rol voor het economisch beleid</a:t>
            </a:r>
          </a:p>
        </p:txBody>
      </p:sp>
      <p:sp>
        <p:nvSpPr>
          <p:cNvPr id="22" name="Freeform: Shape 21">
            <a:extLst>
              <a:ext uri="{FF2B5EF4-FFF2-40B4-BE49-F238E27FC236}">
                <a16:creationId xmlns:a16="http://schemas.microsoft.com/office/drawing/2014/main" id="{3253019A-5D31-4C17-96BD-097CF521DB9B}"/>
              </a:ext>
            </a:extLst>
          </p:cNvPr>
          <p:cNvSpPr/>
          <p:nvPr/>
        </p:nvSpPr>
        <p:spPr>
          <a:xfrm>
            <a:off x="2143040" y="1833515"/>
            <a:ext cx="3342605" cy="2005563"/>
          </a:xfrm>
          <a:custGeom>
            <a:avLst/>
            <a:gdLst>
              <a:gd name="connsiteX0" fmla="*/ 0 w 3342605"/>
              <a:gd name="connsiteY0" fmla="*/ 0 h 2005563"/>
              <a:gd name="connsiteX1" fmla="*/ 3342605 w 3342605"/>
              <a:gd name="connsiteY1" fmla="*/ 0 h 2005563"/>
              <a:gd name="connsiteX2" fmla="*/ 3342605 w 3342605"/>
              <a:gd name="connsiteY2" fmla="*/ 2005563 h 2005563"/>
              <a:gd name="connsiteX3" fmla="*/ 0 w 3342605"/>
              <a:gd name="connsiteY3" fmla="*/ 2005563 h 2005563"/>
              <a:gd name="connsiteX4" fmla="*/ 0 w 3342605"/>
              <a:gd name="connsiteY4" fmla="*/ 0 h 20055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42605" h="2005563">
                <a:moveTo>
                  <a:pt x="0" y="0"/>
                </a:moveTo>
                <a:lnTo>
                  <a:pt x="3342605" y="0"/>
                </a:lnTo>
                <a:lnTo>
                  <a:pt x="3342605" y="2005563"/>
                </a:lnTo>
                <a:lnTo>
                  <a:pt x="0" y="2005563"/>
                </a:lnTo>
                <a:lnTo>
                  <a:pt x="0" y="0"/>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nl-BE" sz="2800" kern="1200" dirty="0"/>
              <a:t>Gewesten</a:t>
            </a:r>
            <a:endParaRPr lang="nl-BE" sz="5600" kern="1200" dirty="0"/>
          </a:p>
        </p:txBody>
      </p:sp>
      <p:sp>
        <p:nvSpPr>
          <p:cNvPr id="23" name="Freeform: Shape 22">
            <a:extLst>
              <a:ext uri="{FF2B5EF4-FFF2-40B4-BE49-F238E27FC236}">
                <a16:creationId xmlns:a16="http://schemas.microsoft.com/office/drawing/2014/main" id="{E1DD77A8-7CF5-4BC6-950F-4AF235864935}"/>
              </a:ext>
            </a:extLst>
          </p:cNvPr>
          <p:cNvSpPr/>
          <p:nvPr/>
        </p:nvSpPr>
        <p:spPr>
          <a:xfrm>
            <a:off x="6085358" y="1833515"/>
            <a:ext cx="3342605" cy="2005563"/>
          </a:xfrm>
          <a:custGeom>
            <a:avLst/>
            <a:gdLst>
              <a:gd name="connsiteX0" fmla="*/ 0 w 3342605"/>
              <a:gd name="connsiteY0" fmla="*/ 0 h 2005563"/>
              <a:gd name="connsiteX1" fmla="*/ 3342605 w 3342605"/>
              <a:gd name="connsiteY1" fmla="*/ 0 h 2005563"/>
              <a:gd name="connsiteX2" fmla="*/ 3342605 w 3342605"/>
              <a:gd name="connsiteY2" fmla="*/ 2005563 h 2005563"/>
              <a:gd name="connsiteX3" fmla="*/ 0 w 3342605"/>
              <a:gd name="connsiteY3" fmla="*/ 2005563 h 2005563"/>
              <a:gd name="connsiteX4" fmla="*/ 0 w 3342605"/>
              <a:gd name="connsiteY4" fmla="*/ 0 h 20055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42605" h="2005563">
                <a:moveTo>
                  <a:pt x="0" y="0"/>
                </a:moveTo>
                <a:lnTo>
                  <a:pt x="3342605" y="0"/>
                </a:lnTo>
                <a:lnTo>
                  <a:pt x="3342605" y="2005563"/>
                </a:lnTo>
                <a:lnTo>
                  <a:pt x="0" y="2005563"/>
                </a:lnTo>
                <a:lnTo>
                  <a:pt x="0" y="0"/>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nl-BE" sz="2800" kern="1200" dirty="0"/>
              <a:t>     Federale overheid</a:t>
            </a:r>
          </a:p>
        </p:txBody>
      </p:sp>
      <p:sp>
        <p:nvSpPr>
          <p:cNvPr id="24" name="Freeform: Shape 23">
            <a:extLst>
              <a:ext uri="{FF2B5EF4-FFF2-40B4-BE49-F238E27FC236}">
                <a16:creationId xmlns:a16="http://schemas.microsoft.com/office/drawing/2014/main" id="{ACBBAEA7-5DD7-4F22-9713-7BA16CC950B2}"/>
              </a:ext>
            </a:extLst>
          </p:cNvPr>
          <p:cNvSpPr/>
          <p:nvPr/>
        </p:nvSpPr>
        <p:spPr>
          <a:xfrm>
            <a:off x="2143040" y="4461447"/>
            <a:ext cx="3342605" cy="2005563"/>
          </a:xfrm>
          <a:custGeom>
            <a:avLst/>
            <a:gdLst>
              <a:gd name="connsiteX0" fmla="*/ 0 w 3342605"/>
              <a:gd name="connsiteY0" fmla="*/ 0 h 2005563"/>
              <a:gd name="connsiteX1" fmla="*/ 3342605 w 3342605"/>
              <a:gd name="connsiteY1" fmla="*/ 0 h 2005563"/>
              <a:gd name="connsiteX2" fmla="*/ 3342605 w 3342605"/>
              <a:gd name="connsiteY2" fmla="*/ 2005563 h 2005563"/>
              <a:gd name="connsiteX3" fmla="*/ 0 w 3342605"/>
              <a:gd name="connsiteY3" fmla="*/ 2005563 h 2005563"/>
              <a:gd name="connsiteX4" fmla="*/ 0 w 3342605"/>
              <a:gd name="connsiteY4" fmla="*/ 0 h 20055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42605" h="2005563">
                <a:moveTo>
                  <a:pt x="0" y="0"/>
                </a:moveTo>
                <a:lnTo>
                  <a:pt x="3342605" y="0"/>
                </a:lnTo>
                <a:lnTo>
                  <a:pt x="3342605" y="2005563"/>
                </a:lnTo>
                <a:lnTo>
                  <a:pt x="0" y="2005563"/>
                </a:lnTo>
                <a:lnTo>
                  <a:pt x="0" y="0"/>
                </a:lnTo>
                <a:close/>
              </a:path>
            </a:pathLst>
          </a:cu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106680" tIns="106680" rIns="106680" bIns="106680" numCol="1" spcCol="1270" anchor="ctr" anchorCtr="0">
            <a:noAutofit/>
          </a:bodyPr>
          <a:lstStyle/>
          <a:p>
            <a:pPr marL="0" lvl="0" indent="0" defTabSz="1244600">
              <a:lnSpc>
                <a:spcPct val="90000"/>
              </a:lnSpc>
              <a:spcBef>
                <a:spcPct val="0"/>
              </a:spcBef>
              <a:spcAft>
                <a:spcPct val="35000"/>
              </a:spcAft>
              <a:buNone/>
            </a:pPr>
            <a:r>
              <a:rPr lang="nl-BE" sz="2800" dirty="0"/>
              <a:t> </a:t>
            </a:r>
            <a:r>
              <a:rPr lang="nl-BE" sz="2800" kern="1200" dirty="0"/>
              <a:t>Gemeenschappen</a:t>
            </a:r>
            <a:endParaRPr lang="nl-BE" sz="3300" kern="1200" dirty="0"/>
          </a:p>
        </p:txBody>
      </p:sp>
      <p:sp>
        <p:nvSpPr>
          <p:cNvPr id="25" name="Freeform: Shape 24">
            <a:extLst>
              <a:ext uri="{FF2B5EF4-FFF2-40B4-BE49-F238E27FC236}">
                <a16:creationId xmlns:a16="http://schemas.microsoft.com/office/drawing/2014/main" id="{83A4A70A-3325-4BB8-BF9C-6EF6BA92337D}"/>
              </a:ext>
            </a:extLst>
          </p:cNvPr>
          <p:cNvSpPr/>
          <p:nvPr/>
        </p:nvSpPr>
        <p:spPr>
          <a:xfrm>
            <a:off x="6085358" y="4461447"/>
            <a:ext cx="3342605" cy="2005563"/>
          </a:xfrm>
          <a:custGeom>
            <a:avLst/>
            <a:gdLst>
              <a:gd name="connsiteX0" fmla="*/ 0 w 3342605"/>
              <a:gd name="connsiteY0" fmla="*/ 0 h 2005563"/>
              <a:gd name="connsiteX1" fmla="*/ 3342605 w 3342605"/>
              <a:gd name="connsiteY1" fmla="*/ 0 h 2005563"/>
              <a:gd name="connsiteX2" fmla="*/ 3342605 w 3342605"/>
              <a:gd name="connsiteY2" fmla="*/ 2005563 h 2005563"/>
              <a:gd name="connsiteX3" fmla="*/ 0 w 3342605"/>
              <a:gd name="connsiteY3" fmla="*/ 2005563 h 2005563"/>
              <a:gd name="connsiteX4" fmla="*/ 0 w 3342605"/>
              <a:gd name="connsiteY4" fmla="*/ 0 h 20055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42605" h="2005563">
                <a:moveTo>
                  <a:pt x="0" y="0"/>
                </a:moveTo>
                <a:lnTo>
                  <a:pt x="3342605" y="0"/>
                </a:lnTo>
                <a:lnTo>
                  <a:pt x="3342605" y="2005563"/>
                </a:lnTo>
                <a:lnTo>
                  <a:pt x="0" y="2005563"/>
                </a:lnTo>
                <a:lnTo>
                  <a:pt x="0" y="0"/>
                </a:lnTo>
                <a:close/>
              </a:path>
            </a:pathLst>
          </a:cu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nl-BE" sz="2800" kern="1200" dirty="0"/>
              <a:t>EU</a:t>
            </a:r>
          </a:p>
        </p:txBody>
      </p:sp>
      <p:sp>
        <p:nvSpPr>
          <p:cNvPr id="14" name="Oval 13">
            <a:extLst>
              <a:ext uri="{FF2B5EF4-FFF2-40B4-BE49-F238E27FC236}">
                <a16:creationId xmlns:a16="http://schemas.microsoft.com/office/drawing/2014/main" id="{7363B46C-F94E-4F04-9E3E-F635C243CEF8}"/>
              </a:ext>
            </a:extLst>
          </p:cNvPr>
          <p:cNvSpPr/>
          <p:nvPr/>
        </p:nvSpPr>
        <p:spPr>
          <a:xfrm>
            <a:off x="3411797" y="3303912"/>
            <a:ext cx="609600" cy="609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5" name="Oval 14">
            <a:extLst>
              <a:ext uri="{FF2B5EF4-FFF2-40B4-BE49-F238E27FC236}">
                <a16:creationId xmlns:a16="http://schemas.microsoft.com/office/drawing/2014/main" id="{E9B2127F-8139-4FB2-B06D-20071B485823}"/>
              </a:ext>
            </a:extLst>
          </p:cNvPr>
          <p:cNvSpPr/>
          <p:nvPr/>
        </p:nvSpPr>
        <p:spPr>
          <a:xfrm>
            <a:off x="5993603" y="2571133"/>
            <a:ext cx="609600" cy="609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2" name="Oval 11">
            <a:extLst>
              <a:ext uri="{FF2B5EF4-FFF2-40B4-BE49-F238E27FC236}">
                <a16:creationId xmlns:a16="http://schemas.microsoft.com/office/drawing/2014/main" id="{5E66DED6-99A2-4B50-97C9-2127295D38E6}"/>
              </a:ext>
            </a:extLst>
          </p:cNvPr>
          <p:cNvSpPr/>
          <p:nvPr/>
        </p:nvSpPr>
        <p:spPr>
          <a:xfrm>
            <a:off x="5416874" y="2571133"/>
            <a:ext cx="609600" cy="609600"/>
          </a:xfrm>
          <a:prstGeom prst="ellipse">
            <a:avLst/>
          </a:prstGeom>
          <a:solidFill>
            <a:srgbClr val="9F29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6" name="Oval 15">
            <a:extLst>
              <a:ext uri="{FF2B5EF4-FFF2-40B4-BE49-F238E27FC236}">
                <a16:creationId xmlns:a16="http://schemas.microsoft.com/office/drawing/2014/main" id="{A771B336-6F3B-4052-85A6-8235759CBC5B}"/>
              </a:ext>
            </a:extLst>
          </p:cNvPr>
          <p:cNvSpPr/>
          <p:nvPr/>
        </p:nvSpPr>
        <p:spPr>
          <a:xfrm>
            <a:off x="3411797" y="3950109"/>
            <a:ext cx="609600" cy="609600"/>
          </a:xfrm>
          <a:prstGeom prst="ellipse">
            <a:avLst/>
          </a:prstGeom>
          <a:solidFill>
            <a:srgbClr val="4E85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7" name="Oval 16">
            <a:extLst>
              <a:ext uri="{FF2B5EF4-FFF2-40B4-BE49-F238E27FC236}">
                <a16:creationId xmlns:a16="http://schemas.microsoft.com/office/drawing/2014/main" id="{60B90AF3-6D61-4E3A-865E-9100CB897520}"/>
              </a:ext>
            </a:extLst>
          </p:cNvPr>
          <p:cNvSpPr/>
          <p:nvPr/>
        </p:nvSpPr>
        <p:spPr>
          <a:xfrm>
            <a:off x="4971187" y="5211097"/>
            <a:ext cx="609600" cy="609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l-BE"/>
          </a:p>
        </p:txBody>
      </p:sp>
      <p:sp>
        <p:nvSpPr>
          <p:cNvPr id="18" name="Oval 17">
            <a:extLst>
              <a:ext uri="{FF2B5EF4-FFF2-40B4-BE49-F238E27FC236}">
                <a16:creationId xmlns:a16="http://schemas.microsoft.com/office/drawing/2014/main" id="{46812E16-0371-45F8-8256-BB862D4B1D5C}"/>
              </a:ext>
            </a:extLst>
          </p:cNvPr>
          <p:cNvSpPr/>
          <p:nvPr/>
        </p:nvSpPr>
        <p:spPr>
          <a:xfrm>
            <a:off x="5568004" y="5216015"/>
            <a:ext cx="609600" cy="609600"/>
          </a:xfrm>
          <a:prstGeom prst="ellipse">
            <a:avLst/>
          </a:prstGeom>
          <a:solidFill>
            <a:srgbClr val="6048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9" name="Oval 18">
            <a:extLst>
              <a:ext uri="{FF2B5EF4-FFF2-40B4-BE49-F238E27FC236}">
                <a16:creationId xmlns:a16="http://schemas.microsoft.com/office/drawing/2014/main" id="{46C192A5-F79C-457B-A899-284C0FB297BA}"/>
              </a:ext>
            </a:extLst>
          </p:cNvPr>
          <p:cNvSpPr/>
          <p:nvPr/>
        </p:nvSpPr>
        <p:spPr>
          <a:xfrm>
            <a:off x="7472517" y="4369736"/>
            <a:ext cx="609600" cy="609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l-BE"/>
          </a:p>
        </p:txBody>
      </p:sp>
      <p:sp>
        <p:nvSpPr>
          <p:cNvPr id="20" name="Oval 19">
            <a:extLst>
              <a:ext uri="{FF2B5EF4-FFF2-40B4-BE49-F238E27FC236}">
                <a16:creationId xmlns:a16="http://schemas.microsoft.com/office/drawing/2014/main" id="{5CBB7AC3-4E86-4695-8CE4-A009AB0AF30C}"/>
              </a:ext>
            </a:extLst>
          </p:cNvPr>
          <p:cNvSpPr/>
          <p:nvPr/>
        </p:nvSpPr>
        <p:spPr>
          <a:xfrm>
            <a:off x="7487266" y="3732190"/>
            <a:ext cx="609600" cy="609600"/>
          </a:xfrm>
          <a:prstGeom prst="ellipse">
            <a:avLst/>
          </a:prstGeom>
          <a:solidFill>
            <a:srgbClr val="1B58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Tree>
    <p:extLst>
      <p:ext uri="{BB962C8B-B14F-4D97-AF65-F5344CB8AC3E}">
        <p14:creationId xmlns:p14="http://schemas.microsoft.com/office/powerpoint/2010/main" val="33307608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9" y="1795749"/>
            <a:ext cx="9144000" cy="3208169"/>
          </a:xfrm>
        </p:spPr>
        <p:txBody>
          <a:bodyPr>
            <a:normAutofit/>
          </a:bodyPr>
          <a:lstStyle/>
          <a:p>
            <a:r>
              <a:rPr lang="fr-BE" sz="5000" dirty="0" smtClean="0"/>
              <a:t/>
            </a:r>
            <a:br>
              <a:rPr lang="fr-BE" sz="5000" dirty="0" smtClean="0"/>
            </a:br>
            <a:r>
              <a:rPr lang="fr-BE" sz="5000" dirty="0" smtClean="0"/>
              <a:t/>
            </a:r>
            <a:br>
              <a:rPr lang="fr-BE" sz="5000" dirty="0" smtClean="0"/>
            </a:br>
            <a:r>
              <a:rPr lang="fr-BE" sz="5000" dirty="0" smtClean="0"/>
              <a:t>Contact via le secrétariat: </a:t>
            </a:r>
            <a:br>
              <a:rPr lang="fr-BE" sz="5000" dirty="0" smtClean="0"/>
            </a:br>
            <a:r>
              <a:rPr lang="fr-BE" sz="5000" dirty="0" smtClean="0"/>
              <a:t>cnp.nrp@economie.fgov.be</a:t>
            </a:r>
            <a:endParaRPr lang="fr-BE" sz="5000" dirty="0"/>
          </a:p>
        </p:txBody>
      </p:sp>
      <p:sp>
        <p:nvSpPr>
          <p:cNvPr id="4" name="Slide Number Placeholder 3"/>
          <p:cNvSpPr>
            <a:spLocks noGrp="1"/>
          </p:cNvSpPr>
          <p:nvPr>
            <p:ph type="sldNum" sz="quarter" idx="12"/>
          </p:nvPr>
        </p:nvSpPr>
        <p:spPr/>
        <p:txBody>
          <a:bodyPr/>
          <a:lstStyle/>
          <a:p>
            <a:fld id="{00B31D77-A6D5-45FB-83EC-A394711F4EE6}" type="slidenum">
              <a:rPr lang="en-US" smtClean="0"/>
              <a:t>25</a:t>
            </a:fld>
            <a:endParaRPr 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1510" y="223054"/>
            <a:ext cx="2904744" cy="1042416"/>
          </a:xfrm>
          <a:prstGeom prst="rect">
            <a:avLst/>
          </a:prstGeom>
        </p:spPr>
      </p:pic>
      <p:pic>
        <p:nvPicPr>
          <p:cNvPr id="6" name="Afbeelding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71106" y="223054"/>
            <a:ext cx="2393787" cy="1044000"/>
          </a:xfrm>
          <a:prstGeom prst="rect">
            <a:avLst/>
          </a:prstGeom>
        </p:spPr>
      </p:pic>
    </p:spTree>
    <p:extLst>
      <p:ext uri="{BB962C8B-B14F-4D97-AF65-F5344CB8AC3E}">
        <p14:creationId xmlns:p14="http://schemas.microsoft.com/office/powerpoint/2010/main" val="741901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afiek 1">
            <a:extLst>
              <a:ext uri="{FF2B5EF4-FFF2-40B4-BE49-F238E27FC236}">
                <a16:creationId xmlns:a16="http://schemas.microsoft.com/office/drawing/2014/main" id="{870467D9-5874-4D7E-84F6-86D72D271482}"/>
              </a:ext>
            </a:extLst>
          </p:cNvPr>
          <p:cNvGraphicFramePr>
            <a:graphicFrameLocks noGrp="1"/>
          </p:cNvGraphicFramePr>
          <p:nvPr>
            <p:extLst/>
          </p:nvPr>
        </p:nvGraphicFramePr>
        <p:xfrm>
          <a:off x="775359" y="1268306"/>
          <a:ext cx="10324959" cy="4930987"/>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CDC1907A-D79E-4055-8B62-E5FD2FD41C47}"/>
              </a:ext>
            </a:extLst>
          </p:cNvPr>
          <p:cNvSpPr txBox="1"/>
          <p:nvPr/>
        </p:nvSpPr>
        <p:spPr>
          <a:xfrm>
            <a:off x="1091682" y="898974"/>
            <a:ext cx="6961909" cy="338554"/>
          </a:xfrm>
          <a:prstGeom prst="rect">
            <a:avLst/>
          </a:prstGeom>
          <a:noFill/>
        </p:spPr>
        <p:txBody>
          <a:bodyPr wrap="square" rtlCol="0">
            <a:spAutoFit/>
          </a:bodyPr>
          <a:lstStyle/>
          <a:p>
            <a:r>
              <a:rPr lang="fr-FR" sz="1600" dirty="0"/>
              <a:t>Evolution de la productivité du travail, PIB par heure prestée, 1991=100</a:t>
            </a:r>
          </a:p>
        </p:txBody>
      </p:sp>
      <p:sp>
        <p:nvSpPr>
          <p:cNvPr id="6" name="TextBox 5">
            <a:extLst>
              <a:ext uri="{FF2B5EF4-FFF2-40B4-BE49-F238E27FC236}">
                <a16:creationId xmlns:a16="http://schemas.microsoft.com/office/drawing/2014/main" id="{C9EF23A1-EC29-4550-844C-B4A7EAE7695B}"/>
              </a:ext>
            </a:extLst>
          </p:cNvPr>
          <p:cNvSpPr txBox="1"/>
          <p:nvPr/>
        </p:nvSpPr>
        <p:spPr>
          <a:xfrm>
            <a:off x="775359" y="232768"/>
            <a:ext cx="10615452" cy="461665"/>
          </a:xfrm>
          <a:prstGeom prst="rect">
            <a:avLst/>
          </a:prstGeom>
          <a:noFill/>
        </p:spPr>
        <p:txBody>
          <a:bodyPr wrap="square" rtlCol="0">
            <a:spAutoFit/>
          </a:bodyPr>
          <a:lstStyle/>
          <a:p>
            <a:r>
              <a:rPr lang="fr-FR" sz="2400" dirty="0"/>
              <a:t>Introduction : ralentissement de la croissance de la productivité </a:t>
            </a:r>
          </a:p>
        </p:txBody>
      </p:sp>
      <p:sp>
        <p:nvSpPr>
          <p:cNvPr id="7" name="Rectangle 6">
            <a:extLst>
              <a:ext uri="{FF2B5EF4-FFF2-40B4-BE49-F238E27FC236}">
                <a16:creationId xmlns:a16="http://schemas.microsoft.com/office/drawing/2014/main" id="{0CEB71C5-D2D2-41AD-9A53-850C4D08FBC1}"/>
              </a:ext>
            </a:extLst>
          </p:cNvPr>
          <p:cNvSpPr/>
          <p:nvPr/>
        </p:nvSpPr>
        <p:spPr>
          <a:xfrm>
            <a:off x="1039090" y="6492875"/>
            <a:ext cx="9905718" cy="276999"/>
          </a:xfrm>
          <a:prstGeom prst="rect">
            <a:avLst/>
          </a:prstGeom>
        </p:spPr>
        <p:txBody>
          <a:bodyPr wrap="square">
            <a:spAutoFit/>
          </a:bodyPr>
          <a:lstStyle/>
          <a:p>
            <a:pPr>
              <a:spcAft>
                <a:spcPts val="1200"/>
              </a:spcAft>
              <a:tabLst>
                <a:tab pos="152400" algn="l"/>
                <a:tab pos="330200" algn="l"/>
                <a:tab pos="508000" algn="l"/>
                <a:tab pos="685800" algn="l"/>
              </a:tabLst>
            </a:pPr>
            <a:r>
              <a:rPr lang="fr-BE" sz="1200" dirty="0">
                <a:solidFill>
                  <a:srgbClr val="000000"/>
                </a:solidFill>
                <a:latin typeface="Calibri" panose="020F0502020204030204" pitchFamily="34" charset="0"/>
                <a:ea typeface="Times New Roman" panose="02020603050405020304" pitchFamily="18" charset="0"/>
                <a:cs typeface="Arial" panose="020B0604020202020204" pitchFamily="34" charset="0"/>
              </a:rPr>
              <a:t>Source : AMECO</a:t>
            </a:r>
            <a:endParaRPr lang="fr-BE" sz="1200" dirty="0">
              <a:solidFill>
                <a:srgbClr val="000000"/>
              </a:solidFill>
              <a:latin typeface="Trebuchet MS" panose="020B0603020202020204" pitchFamily="34" charset="0"/>
              <a:ea typeface="DengXian" panose="02010600030101010101" pitchFamily="2" charset="-122"/>
              <a:cs typeface="Arial" panose="020B0604020202020204" pitchFamily="34" charset="0"/>
            </a:endParaRPr>
          </a:p>
        </p:txBody>
      </p:sp>
    </p:spTree>
    <p:extLst>
      <p:ext uri="{BB962C8B-B14F-4D97-AF65-F5344CB8AC3E}">
        <p14:creationId xmlns:p14="http://schemas.microsoft.com/office/powerpoint/2010/main" val="2020727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DC1907A-D79E-4055-8B62-E5FD2FD41C47}"/>
              </a:ext>
            </a:extLst>
          </p:cNvPr>
          <p:cNvSpPr txBox="1"/>
          <p:nvPr/>
        </p:nvSpPr>
        <p:spPr>
          <a:xfrm>
            <a:off x="1412627" y="1018725"/>
            <a:ext cx="6961909" cy="338554"/>
          </a:xfrm>
          <a:prstGeom prst="rect">
            <a:avLst/>
          </a:prstGeom>
          <a:noFill/>
        </p:spPr>
        <p:txBody>
          <a:bodyPr wrap="square" rtlCol="0">
            <a:spAutoFit/>
          </a:bodyPr>
          <a:lstStyle/>
          <a:p>
            <a:r>
              <a:rPr lang="fr-FR" sz="1600" dirty="0"/>
              <a:t>Corrélation entre la croissance de la productivité et du revenu réel</a:t>
            </a:r>
          </a:p>
        </p:txBody>
      </p:sp>
      <p:graphicFrame>
        <p:nvGraphicFramePr>
          <p:cNvPr id="7" name="Chart 6">
            <a:extLst>
              <a:ext uri="{FF2B5EF4-FFF2-40B4-BE49-F238E27FC236}">
                <a16:creationId xmlns:a16="http://schemas.microsoft.com/office/drawing/2014/main" id="{00000000-0008-0000-0000-000004000000}"/>
              </a:ext>
            </a:extLst>
          </p:cNvPr>
          <p:cNvGraphicFramePr>
            <a:graphicFrameLocks/>
          </p:cNvGraphicFramePr>
          <p:nvPr>
            <p:extLst/>
          </p:nvPr>
        </p:nvGraphicFramePr>
        <p:xfrm>
          <a:off x="606489" y="1295724"/>
          <a:ext cx="10338319" cy="5197151"/>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a:extLst>
              <a:ext uri="{FF2B5EF4-FFF2-40B4-BE49-F238E27FC236}">
                <a16:creationId xmlns:a16="http://schemas.microsoft.com/office/drawing/2014/main" id="{F5690068-5266-4FB7-8D73-C12AE433349A}"/>
              </a:ext>
            </a:extLst>
          </p:cNvPr>
          <p:cNvSpPr/>
          <p:nvPr/>
        </p:nvSpPr>
        <p:spPr>
          <a:xfrm>
            <a:off x="1039090" y="6492875"/>
            <a:ext cx="9905718" cy="276999"/>
          </a:xfrm>
          <a:prstGeom prst="rect">
            <a:avLst/>
          </a:prstGeom>
        </p:spPr>
        <p:txBody>
          <a:bodyPr wrap="square">
            <a:spAutoFit/>
          </a:bodyPr>
          <a:lstStyle/>
          <a:p>
            <a:pPr>
              <a:spcAft>
                <a:spcPts val="1200"/>
              </a:spcAft>
              <a:tabLst>
                <a:tab pos="152400" algn="l"/>
                <a:tab pos="330200" algn="l"/>
                <a:tab pos="508000" algn="l"/>
                <a:tab pos="685800" algn="l"/>
              </a:tabLst>
            </a:pPr>
            <a:r>
              <a:rPr lang="fr-BE" sz="1200" dirty="0">
                <a:solidFill>
                  <a:srgbClr val="000000"/>
                </a:solidFill>
                <a:latin typeface="Calibri" panose="020F0502020204030204" pitchFamily="34" charset="0"/>
                <a:ea typeface="Times New Roman" panose="02020603050405020304" pitchFamily="18" charset="0"/>
                <a:cs typeface="Arial" panose="020B0604020202020204" pitchFamily="34" charset="0"/>
              </a:rPr>
              <a:t>Source : AMECO</a:t>
            </a:r>
            <a:endParaRPr lang="fr-BE" sz="1200" dirty="0">
              <a:solidFill>
                <a:srgbClr val="000000"/>
              </a:solidFill>
              <a:latin typeface="Trebuchet MS" panose="020B0603020202020204" pitchFamily="34" charset="0"/>
              <a:ea typeface="DengXian" panose="02010600030101010101" pitchFamily="2" charset="-122"/>
              <a:cs typeface="Arial" panose="020B0604020202020204" pitchFamily="34" charset="0"/>
            </a:endParaRPr>
          </a:p>
        </p:txBody>
      </p:sp>
      <p:sp>
        <p:nvSpPr>
          <p:cNvPr id="6" name="TextBox 5">
            <a:extLst>
              <a:ext uri="{FF2B5EF4-FFF2-40B4-BE49-F238E27FC236}">
                <a16:creationId xmlns:a16="http://schemas.microsoft.com/office/drawing/2014/main" id="{DE814FCE-4B1A-4CC0-A1E6-EC965A6401BF}"/>
              </a:ext>
            </a:extLst>
          </p:cNvPr>
          <p:cNvSpPr txBox="1"/>
          <p:nvPr/>
        </p:nvSpPr>
        <p:spPr>
          <a:xfrm>
            <a:off x="391886" y="232768"/>
            <a:ext cx="11382103" cy="461665"/>
          </a:xfrm>
          <a:prstGeom prst="rect">
            <a:avLst/>
          </a:prstGeom>
          <a:noFill/>
        </p:spPr>
        <p:txBody>
          <a:bodyPr wrap="square" rtlCol="0">
            <a:spAutoFit/>
          </a:bodyPr>
          <a:lstStyle/>
          <a:p>
            <a:r>
              <a:rPr lang="fr-FR" sz="2400" dirty="0"/>
              <a:t>Introduction : rôle de la croissance de la productivité dans la croissance des niveaux de vie </a:t>
            </a:r>
          </a:p>
        </p:txBody>
      </p:sp>
    </p:spTree>
    <p:extLst>
      <p:ext uri="{BB962C8B-B14F-4D97-AF65-F5344CB8AC3E}">
        <p14:creationId xmlns:p14="http://schemas.microsoft.com/office/powerpoint/2010/main" val="2212941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F2E6578-2C7D-42B4-88FC-0A00322653E5}"/>
              </a:ext>
            </a:extLst>
          </p:cNvPr>
          <p:cNvSpPr txBox="1"/>
          <p:nvPr/>
        </p:nvSpPr>
        <p:spPr>
          <a:xfrm>
            <a:off x="1611087" y="1324783"/>
            <a:ext cx="6961909" cy="338554"/>
          </a:xfrm>
          <a:prstGeom prst="rect">
            <a:avLst/>
          </a:prstGeom>
          <a:noFill/>
        </p:spPr>
        <p:txBody>
          <a:bodyPr wrap="square" rtlCol="0">
            <a:spAutoFit/>
          </a:bodyPr>
          <a:lstStyle/>
          <a:p>
            <a:r>
              <a:rPr lang="fr-FR" sz="1600" dirty="0"/>
              <a:t>Corrélation entre croissance de productivité et du taux d’emploi</a:t>
            </a:r>
          </a:p>
        </p:txBody>
      </p:sp>
      <p:sp>
        <p:nvSpPr>
          <p:cNvPr id="4" name="Rectangle 3">
            <a:extLst>
              <a:ext uri="{FF2B5EF4-FFF2-40B4-BE49-F238E27FC236}">
                <a16:creationId xmlns:a16="http://schemas.microsoft.com/office/drawing/2014/main" id="{299C2797-FBFF-4C7D-9546-6D414274442F}"/>
              </a:ext>
            </a:extLst>
          </p:cNvPr>
          <p:cNvSpPr/>
          <p:nvPr/>
        </p:nvSpPr>
        <p:spPr>
          <a:xfrm>
            <a:off x="1039090" y="6492875"/>
            <a:ext cx="9905718" cy="276999"/>
          </a:xfrm>
          <a:prstGeom prst="rect">
            <a:avLst/>
          </a:prstGeom>
        </p:spPr>
        <p:txBody>
          <a:bodyPr wrap="square">
            <a:spAutoFit/>
          </a:bodyPr>
          <a:lstStyle/>
          <a:p>
            <a:pPr>
              <a:spcAft>
                <a:spcPts val="1200"/>
              </a:spcAft>
              <a:tabLst>
                <a:tab pos="152400" algn="l"/>
                <a:tab pos="330200" algn="l"/>
                <a:tab pos="508000" algn="l"/>
                <a:tab pos="685800" algn="l"/>
              </a:tabLst>
            </a:pPr>
            <a:r>
              <a:rPr lang="fr-BE" sz="1200" dirty="0">
                <a:solidFill>
                  <a:srgbClr val="000000"/>
                </a:solidFill>
                <a:latin typeface="Calibri" panose="020F0502020204030204" pitchFamily="34" charset="0"/>
                <a:ea typeface="Times New Roman" panose="02020603050405020304" pitchFamily="18" charset="0"/>
                <a:cs typeface="Arial" panose="020B0604020202020204" pitchFamily="34" charset="0"/>
              </a:rPr>
              <a:t>Source : AMECO</a:t>
            </a:r>
            <a:endParaRPr lang="fr-BE" sz="1200" dirty="0">
              <a:solidFill>
                <a:srgbClr val="000000"/>
              </a:solidFill>
              <a:latin typeface="Trebuchet MS" panose="020B0603020202020204" pitchFamily="34" charset="0"/>
              <a:ea typeface="DengXian" panose="02010600030101010101" pitchFamily="2" charset="-122"/>
              <a:cs typeface="Arial" panose="020B0604020202020204" pitchFamily="34" charset="0"/>
            </a:endParaRPr>
          </a:p>
        </p:txBody>
      </p:sp>
      <p:graphicFrame>
        <p:nvGraphicFramePr>
          <p:cNvPr id="5" name="Chart 4">
            <a:extLst>
              <a:ext uri="{FF2B5EF4-FFF2-40B4-BE49-F238E27FC236}">
                <a16:creationId xmlns:a16="http://schemas.microsoft.com/office/drawing/2014/main" id="{6BC60493-340B-45D9-8C43-C64ADE957D42}"/>
              </a:ext>
            </a:extLst>
          </p:cNvPr>
          <p:cNvGraphicFramePr/>
          <p:nvPr>
            <p:extLst/>
          </p:nvPr>
        </p:nvGraphicFramePr>
        <p:xfrm>
          <a:off x="1114696" y="1663337"/>
          <a:ext cx="9466217" cy="469392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EAF30BCC-4E33-4B1B-90E7-499B198A81A9}"/>
              </a:ext>
            </a:extLst>
          </p:cNvPr>
          <p:cNvSpPr txBox="1"/>
          <p:nvPr/>
        </p:nvSpPr>
        <p:spPr>
          <a:xfrm>
            <a:off x="487680" y="232768"/>
            <a:ext cx="10903131" cy="461665"/>
          </a:xfrm>
          <a:prstGeom prst="rect">
            <a:avLst/>
          </a:prstGeom>
          <a:noFill/>
        </p:spPr>
        <p:txBody>
          <a:bodyPr wrap="square" rtlCol="0">
            <a:spAutoFit/>
          </a:bodyPr>
          <a:lstStyle/>
          <a:p>
            <a:r>
              <a:rPr lang="fr-FR" sz="2400" dirty="0"/>
              <a:t>Introduction : croissance de la productivité compatible avec croissance de l’emploi</a:t>
            </a:r>
          </a:p>
        </p:txBody>
      </p:sp>
    </p:spTree>
    <p:extLst>
      <p:ext uri="{BB962C8B-B14F-4D97-AF65-F5344CB8AC3E}">
        <p14:creationId xmlns:p14="http://schemas.microsoft.com/office/powerpoint/2010/main" val="4133726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FB7C36-F563-4797-9969-FAA3E6F5E9C2}"/>
              </a:ext>
            </a:extLst>
          </p:cNvPr>
          <p:cNvSpPr>
            <a:spLocks noGrp="1"/>
          </p:cNvSpPr>
          <p:nvPr>
            <p:ph idx="1"/>
          </p:nvPr>
        </p:nvSpPr>
        <p:spPr>
          <a:xfrm>
            <a:off x="838200" y="1201783"/>
            <a:ext cx="10515600" cy="5001306"/>
          </a:xfrm>
        </p:spPr>
        <p:txBody>
          <a:bodyPr>
            <a:normAutofit/>
          </a:bodyPr>
          <a:lstStyle/>
          <a:p>
            <a:r>
              <a:rPr lang="fr-FR" sz="2200" dirty="0"/>
              <a:t>2016 : recommandation du Conseil européen aux EM de la ZE</a:t>
            </a:r>
          </a:p>
          <a:p>
            <a:r>
              <a:rPr lang="fr-FR" sz="2200" dirty="0"/>
              <a:t>2019 : CNP belge composé de 12 membres</a:t>
            </a:r>
          </a:p>
          <a:p>
            <a:pPr marL="914400" lvl="2" indent="0">
              <a:buNone/>
            </a:pPr>
            <a:r>
              <a:rPr lang="fr-FR" dirty="0"/>
              <a:t>Siska Vandecandelaere (CCE) </a:t>
            </a:r>
            <a:endParaRPr lang="fr-BE" dirty="0"/>
          </a:p>
          <a:p>
            <a:pPr marL="914400" lvl="2" indent="0">
              <a:buNone/>
            </a:pPr>
            <a:r>
              <a:rPr lang="fr-FR" dirty="0"/>
              <a:t>Luc </a:t>
            </a:r>
            <a:r>
              <a:rPr lang="fr-FR" dirty="0" err="1"/>
              <a:t>Denayer</a:t>
            </a:r>
            <a:r>
              <a:rPr lang="fr-FR" dirty="0"/>
              <a:t> (CCE)</a:t>
            </a:r>
            <a:endParaRPr lang="fr-BE" dirty="0"/>
          </a:p>
          <a:p>
            <a:pPr marL="914400" lvl="2" indent="0">
              <a:buNone/>
            </a:pPr>
            <a:r>
              <a:rPr lang="fr-FR" dirty="0"/>
              <a:t>Catherine Fuss (BNB)</a:t>
            </a:r>
            <a:endParaRPr lang="fr-BE" dirty="0"/>
          </a:p>
          <a:p>
            <a:pPr marL="914400" lvl="2" indent="0">
              <a:buNone/>
            </a:pPr>
            <a:r>
              <a:rPr lang="fr-FR" dirty="0"/>
              <a:t>Tim Hermans (BNB)</a:t>
            </a:r>
            <a:endParaRPr lang="fr-BE" dirty="0"/>
          </a:p>
          <a:p>
            <a:pPr marL="914400" lvl="2" indent="0">
              <a:buNone/>
            </a:pPr>
            <a:r>
              <a:rPr lang="nl-BE" dirty="0"/>
              <a:t>Chantal Kegels (BfP)</a:t>
            </a:r>
            <a:endParaRPr lang="fr-BE" dirty="0"/>
          </a:p>
          <a:p>
            <a:pPr marL="914400" lvl="2" indent="0">
              <a:buNone/>
            </a:pPr>
            <a:r>
              <a:rPr lang="fr-FR" dirty="0"/>
              <a:t>Joost Verlinden (</a:t>
            </a:r>
            <a:r>
              <a:rPr lang="fr-FR" dirty="0" err="1"/>
              <a:t>BfP</a:t>
            </a:r>
            <a:r>
              <a:rPr lang="fr-FR" dirty="0"/>
              <a:t>)</a:t>
            </a:r>
            <a:endParaRPr lang="fr-BE" dirty="0"/>
          </a:p>
          <a:p>
            <a:pPr marL="914400" lvl="2" indent="0">
              <a:buNone/>
            </a:pPr>
            <a:r>
              <a:rPr lang="fr-FR" dirty="0"/>
              <a:t>Caroline Ven (Région flamande)</a:t>
            </a:r>
            <a:endParaRPr lang="fr-BE" dirty="0"/>
          </a:p>
          <a:p>
            <a:pPr marL="914400" lvl="2" indent="0">
              <a:buNone/>
            </a:pPr>
            <a:r>
              <a:rPr lang="fr-FR" dirty="0"/>
              <a:t>Joep Konings (Région flamande)</a:t>
            </a:r>
            <a:endParaRPr lang="fr-BE" dirty="0"/>
          </a:p>
          <a:p>
            <a:pPr marL="914400" lvl="2" indent="0">
              <a:buNone/>
            </a:pPr>
            <a:r>
              <a:rPr lang="fr-FR" dirty="0"/>
              <a:t>Marcus Dejardin (Région wallonne)</a:t>
            </a:r>
            <a:endParaRPr lang="fr-BE" dirty="0"/>
          </a:p>
          <a:p>
            <a:pPr marL="914400" lvl="2" indent="0">
              <a:buNone/>
            </a:pPr>
            <a:r>
              <a:rPr lang="fr-FR" dirty="0"/>
              <a:t>Bernard </a:t>
            </a:r>
            <a:r>
              <a:rPr lang="fr-FR" dirty="0" err="1"/>
              <a:t>Jurion</a:t>
            </a:r>
            <a:r>
              <a:rPr lang="fr-FR" dirty="0"/>
              <a:t> (Région wallonne)</a:t>
            </a:r>
            <a:endParaRPr lang="fr-BE" dirty="0"/>
          </a:p>
          <a:p>
            <a:pPr marL="914400" lvl="2" indent="0">
              <a:buNone/>
            </a:pPr>
            <a:r>
              <a:rPr lang="fr-FR" dirty="0"/>
              <a:t>Astrid Romain (Région de Bruxelles-Capitale)</a:t>
            </a:r>
            <a:endParaRPr lang="fr-BE" dirty="0"/>
          </a:p>
          <a:p>
            <a:pPr marL="914400" lvl="2" indent="0">
              <a:buNone/>
            </a:pPr>
            <a:r>
              <a:rPr lang="fr-FR" dirty="0"/>
              <a:t>Luc Hens (Région de Bruxelles-Capitale)</a:t>
            </a:r>
            <a:endParaRPr lang="fr-BE" sz="2200" dirty="0"/>
          </a:p>
          <a:p>
            <a:pPr lvl="1"/>
            <a:endParaRPr lang="fr-FR" sz="1600" dirty="0"/>
          </a:p>
        </p:txBody>
      </p:sp>
      <p:sp>
        <p:nvSpPr>
          <p:cNvPr id="4" name="TextBox 3">
            <a:extLst>
              <a:ext uri="{FF2B5EF4-FFF2-40B4-BE49-F238E27FC236}">
                <a16:creationId xmlns:a16="http://schemas.microsoft.com/office/drawing/2014/main" id="{F52CFDB4-FDF0-4624-9925-BE760AC30FC0}"/>
              </a:ext>
            </a:extLst>
          </p:cNvPr>
          <p:cNvSpPr txBox="1"/>
          <p:nvPr/>
        </p:nvSpPr>
        <p:spPr>
          <a:xfrm>
            <a:off x="775359" y="232768"/>
            <a:ext cx="10615452" cy="461665"/>
          </a:xfrm>
          <a:prstGeom prst="rect">
            <a:avLst/>
          </a:prstGeom>
          <a:noFill/>
        </p:spPr>
        <p:txBody>
          <a:bodyPr wrap="square" rtlCol="0">
            <a:spAutoFit/>
          </a:bodyPr>
          <a:lstStyle/>
          <a:p>
            <a:r>
              <a:rPr lang="fr-FR" sz="2400" dirty="0"/>
              <a:t>Introduction : la mise en place des Conseils nationaux de la productivité dans l’UE</a:t>
            </a:r>
          </a:p>
        </p:txBody>
      </p:sp>
    </p:spTree>
    <p:extLst>
      <p:ext uri="{BB962C8B-B14F-4D97-AF65-F5344CB8AC3E}">
        <p14:creationId xmlns:p14="http://schemas.microsoft.com/office/powerpoint/2010/main" val="1095560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85B65-D3E5-4F35-936A-190505F52080}"/>
              </a:ext>
            </a:extLst>
          </p:cNvPr>
          <p:cNvSpPr>
            <a:spLocks noGrp="1"/>
          </p:cNvSpPr>
          <p:nvPr>
            <p:ph type="title"/>
          </p:nvPr>
        </p:nvSpPr>
        <p:spPr/>
        <p:txBody>
          <a:bodyPr/>
          <a:lstStyle/>
          <a:p>
            <a:r>
              <a:rPr lang="fr-FR" dirty="0"/>
              <a:t>Concepts</a:t>
            </a:r>
          </a:p>
        </p:txBody>
      </p:sp>
      <p:sp>
        <p:nvSpPr>
          <p:cNvPr id="3" name="Rectangle 2">
            <a:extLst>
              <a:ext uri="{FF2B5EF4-FFF2-40B4-BE49-F238E27FC236}">
                <a16:creationId xmlns:a16="http://schemas.microsoft.com/office/drawing/2014/main" id="{A7C4CDFE-F57D-41B3-BBBD-4CC7A800F799}"/>
              </a:ext>
            </a:extLst>
          </p:cNvPr>
          <p:cNvSpPr/>
          <p:nvPr/>
        </p:nvSpPr>
        <p:spPr>
          <a:xfrm>
            <a:off x="3587930" y="849908"/>
            <a:ext cx="8055429" cy="2862322"/>
          </a:xfrm>
          <a:prstGeom prst="rect">
            <a:avLst/>
          </a:prstGeom>
        </p:spPr>
        <p:txBody>
          <a:bodyPr wrap="square">
            <a:spAutoFit/>
          </a:bodyPr>
          <a:lstStyle/>
          <a:p>
            <a:pPr algn="just"/>
            <a:r>
              <a:rPr lang="fr-FR" dirty="0"/>
              <a:t>Une économie compétitive se définit comme une économie capable de produire une croissance durable et inclusive du niveau de vie =&gt; croissance économique compatible avec l’inclusion sociale, le respect de l’environnement et la viabilité financière.</a:t>
            </a:r>
          </a:p>
          <a:p>
            <a:endParaRPr lang="fr-FR" dirty="0"/>
          </a:p>
          <a:p>
            <a:pPr algn="just"/>
            <a:r>
              <a:rPr lang="fr-FR" dirty="0"/>
              <a:t>La croissance du niveau de vie est mesurée par la croissance du PIB par habitant</a:t>
            </a:r>
          </a:p>
          <a:p>
            <a:endParaRPr lang="fr-FR" dirty="0"/>
          </a:p>
          <a:p>
            <a:pPr algn="just"/>
            <a:r>
              <a:rPr lang="fr-FR" dirty="0"/>
              <a:t>La croissance du niveau de vie bénéficie de la croissance des heures travaillées par la population et de la croissance de la productivité du travail</a:t>
            </a:r>
          </a:p>
          <a:p>
            <a:endParaRPr lang="fr-FR" dirty="0"/>
          </a:p>
        </p:txBody>
      </p:sp>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C1BDAC2D-E010-4E81-93A1-F764A761A95E}"/>
                  </a:ext>
                </a:extLst>
              </p:cNvPr>
              <p:cNvSpPr/>
              <p:nvPr/>
            </p:nvSpPr>
            <p:spPr>
              <a:xfrm>
                <a:off x="3587930" y="3979075"/>
                <a:ext cx="8207477" cy="2029017"/>
              </a:xfrm>
              <a:prstGeom prst="rect">
                <a:avLst/>
              </a:prstGeom>
            </p:spPr>
            <p:txBody>
              <a:bodyPr wrap="square">
                <a:spAutoFit/>
              </a:bodyPr>
              <a:lstStyle/>
              <a:p>
                <a:pPr marL="180340" indent="-161925">
                  <a:spcAft>
                    <a:spcPts val="1200"/>
                  </a:spcAft>
                  <a:tabLst>
                    <a:tab pos="18415" algn="l"/>
                  </a:tabLst>
                </a:pPr>
                <a14:m>
                  <m:oMath xmlns:m="http://schemas.openxmlformats.org/officeDocument/2006/math">
                    <m:f>
                      <m:fPr>
                        <m:ctrlPr>
                          <a:rPr lang="fr-BE" i="1" smtClean="0">
                            <a:latin typeface="Cambria Math" panose="02040503050406030204" pitchFamily="18" charset="0"/>
                            <a:ea typeface="DengXian" panose="02010600030101010101" pitchFamily="2" charset="-122"/>
                            <a:cs typeface="Times New Roman" panose="02020603050405020304" pitchFamily="18" charset="0"/>
                          </a:rPr>
                        </m:ctrlPr>
                      </m:fPr>
                      <m:num>
                        <m:r>
                          <a:rPr lang="fr-BE" i="1">
                            <a:latin typeface="Cambria Math" panose="02040503050406030204" pitchFamily="18" charset="0"/>
                            <a:ea typeface="DengXian" panose="02010600030101010101" pitchFamily="2" charset="-122"/>
                            <a:cs typeface="Times New Roman" panose="02020603050405020304" pitchFamily="18" charset="0"/>
                          </a:rPr>
                          <m:t>𝑃𝐼𝐵</m:t>
                        </m:r>
                      </m:num>
                      <m:den>
                        <m:r>
                          <a:rPr lang="fr-BE" i="1">
                            <a:latin typeface="Cambria Math" panose="02040503050406030204" pitchFamily="18" charset="0"/>
                            <a:ea typeface="DengXian" panose="02010600030101010101" pitchFamily="2" charset="-122"/>
                            <a:cs typeface="Times New Roman" panose="02020603050405020304" pitchFamily="18" charset="0"/>
                          </a:rPr>
                          <m:t>𝑃𝑜𝑝𝑢𝑙𝑎𝑡𝑖𝑜𝑛</m:t>
                        </m:r>
                      </m:den>
                    </m:f>
                    <m:r>
                      <a:rPr lang="nl-BE" b="0" i="1" smtClean="0">
                        <a:latin typeface="Cambria Math" panose="02040503050406030204" pitchFamily="18" charset="0"/>
                        <a:ea typeface="DengXian" panose="02010600030101010101" pitchFamily="2" charset="-122"/>
                        <a:cs typeface="Times New Roman" panose="02020603050405020304" pitchFamily="18" charset="0"/>
                      </a:rPr>
                      <m:t> </m:t>
                    </m:r>
                    <m:r>
                      <a:rPr lang="fr-BE">
                        <a:latin typeface="Cambria Math" panose="02040503050406030204" pitchFamily="18" charset="0"/>
                        <a:ea typeface="DengXian" panose="02010600030101010101" pitchFamily="2" charset="-122"/>
                        <a:cs typeface="Times New Roman" panose="02020603050405020304" pitchFamily="18" charset="0"/>
                      </a:rPr>
                      <m:t>=</m:t>
                    </m:r>
                    <m:r>
                      <a:rPr lang="nl-BE" b="0" i="0" smtClean="0">
                        <a:latin typeface="Cambria Math" panose="02040503050406030204" pitchFamily="18" charset="0"/>
                        <a:ea typeface="DengXian" panose="02010600030101010101" pitchFamily="2" charset="-122"/>
                        <a:cs typeface="Times New Roman" panose="02020603050405020304" pitchFamily="18" charset="0"/>
                      </a:rPr>
                      <m:t> </m:t>
                    </m:r>
                    <m:f>
                      <m:fPr>
                        <m:ctrlPr>
                          <a:rPr lang="fr-BE" i="1">
                            <a:latin typeface="Cambria Math" panose="02040503050406030204" pitchFamily="18" charset="0"/>
                            <a:ea typeface="DengXian" panose="02010600030101010101" pitchFamily="2" charset="-122"/>
                            <a:cs typeface="Times New Roman" panose="02020603050405020304" pitchFamily="18" charset="0"/>
                          </a:rPr>
                        </m:ctrlPr>
                      </m:fPr>
                      <m:num>
                        <m:r>
                          <a:rPr lang="fr-BE" i="1">
                            <a:latin typeface="Cambria Math" panose="02040503050406030204" pitchFamily="18" charset="0"/>
                            <a:ea typeface="DengXian" panose="02010600030101010101" pitchFamily="2" charset="-122"/>
                            <a:cs typeface="Times New Roman" panose="02020603050405020304" pitchFamily="18" charset="0"/>
                          </a:rPr>
                          <m:t>𝑃𝐼𝐵</m:t>
                        </m:r>
                      </m:num>
                      <m:den>
                        <m:r>
                          <a:rPr lang="fr-BE" i="1">
                            <a:latin typeface="Cambria Math" panose="02040503050406030204" pitchFamily="18" charset="0"/>
                            <a:ea typeface="DengXian" panose="02010600030101010101" pitchFamily="2" charset="-122"/>
                            <a:cs typeface="Times New Roman" panose="02020603050405020304" pitchFamily="18" charset="0"/>
                          </a:rPr>
                          <m:t>h𝑒𝑢𝑟𝑒𝑠</m:t>
                        </m:r>
                        <m:r>
                          <a:rPr lang="fr-BE">
                            <a:latin typeface="Cambria Math" panose="02040503050406030204" pitchFamily="18" charset="0"/>
                            <a:ea typeface="DengXian" panose="02010600030101010101" pitchFamily="2" charset="-122"/>
                            <a:cs typeface="Times New Roman" panose="02020603050405020304" pitchFamily="18" charset="0"/>
                          </a:rPr>
                          <m:t> </m:t>
                        </m:r>
                        <m:r>
                          <a:rPr lang="fr-BE" i="1">
                            <a:latin typeface="Cambria Math" panose="02040503050406030204" pitchFamily="18" charset="0"/>
                            <a:ea typeface="DengXian" panose="02010600030101010101" pitchFamily="2" charset="-122"/>
                            <a:cs typeface="Times New Roman" panose="02020603050405020304" pitchFamily="18" charset="0"/>
                          </a:rPr>
                          <m:t>𝑡𝑟𝑎𝑣𝑎𝑖𝑙𝑙</m:t>
                        </m:r>
                        <m:r>
                          <a:rPr lang="fr-BE">
                            <a:latin typeface="Cambria Math" panose="02040503050406030204" pitchFamily="18" charset="0"/>
                            <a:ea typeface="DengXian" panose="02010600030101010101" pitchFamily="2" charset="-122"/>
                            <a:cs typeface="Times New Roman" panose="02020603050405020304" pitchFamily="18" charset="0"/>
                          </a:rPr>
                          <m:t>é</m:t>
                        </m:r>
                        <m:r>
                          <a:rPr lang="fr-BE" i="1">
                            <a:latin typeface="Cambria Math" panose="02040503050406030204" pitchFamily="18" charset="0"/>
                            <a:ea typeface="DengXian" panose="02010600030101010101" pitchFamily="2" charset="-122"/>
                            <a:cs typeface="Times New Roman" panose="02020603050405020304" pitchFamily="18" charset="0"/>
                          </a:rPr>
                          <m:t>𝑒𝑠</m:t>
                        </m:r>
                      </m:den>
                    </m:f>
                  </m:oMath>
                </a14:m>
                <a:r>
                  <a:rPr lang="fr-BE" sz="2000" dirty="0">
                    <a:ea typeface="DengXian" panose="02010600030101010101" pitchFamily="2" charset="-122"/>
                    <a:cs typeface="Times New Roman" panose="02020603050405020304" pitchFamily="18" charset="0"/>
                  </a:rPr>
                  <a:t> X  </a:t>
                </a:r>
                <a14:m>
                  <m:oMath xmlns:m="http://schemas.openxmlformats.org/officeDocument/2006/math">
                    <m:f>
                      <m:fPr>
                        <m:ctrlPr>
                          <a:rPr lang="fr-BE" sz="2000" i="1">
                            <a:latin typeface="Cambria Math" panose="02040503050406030204" pitchFamily="18" charset="0"/>
                            <a:ea typeface="DengXian" panose="02010600030101010101" pitchFamily="2" charset="-122"/>
                            <a:cs typeface="Times New Roman" panose="02020603050405020304" pitchFamily="18" charset="0"/>
                          </a:rPr>
                        </m:ctrlPr>
                      </m:fPr>
                      <m:num>
                        <m:r>
                          <a:rPr lang="fr-BE" sz="2000" i="1">
                            <a:latin typeface="Cambria Math" panose="02040503050406030204" pitchFamily="18" charset="0"/>
                            <a:ea typeface="DengXian" panose="02010600030101010101" pitchFamily="2" charset="-122"/>
                            <a:cs typeface="Times New Roman" panose="02020603050405020304" pitchFamily="18" charset="0"/>
                          </a:rPr>
                          <m:t>h𝑒𝑢𝑟𝑒𝑠</m:t>
                        </m:r>
                        <m:r>
                          <a:rPr lang="fr-BE" sz="2000">
                            <a:latin typeface="Cambria Math" panose="02040503050406030204" pitchFamily="18" charset="0"/>
                            <a:ea typeface="DengXian" panose="02010600030101010101" pitchFamily="2" charset="-122"/>
                            <a:cs typeface="Times New Roman" panose="02020603050405020304" pitchFamily="18" charset="0"/>
                          </a:rPr>
                          <m:t> </m:t>
                        </m:r>
                        <m:r>
                          <a:rPr lang="fr-BE" sz="2000" i="1">
                            <a:latin typeface="Cambria Math" panose="02040503050406030204" pitchFamily="18" charset="0"/>
                            <a:ea typeface="DengXian" panose="02010600030101010101" pitchFamily="2" charset="-122"/>
                            <a:cs typeface="Times New Roman" panose="02020603050405020304" pitchFamily="18" charset="0"/>
                          </a:rPr>
                          <m:t>𝑡𝑟𝑎𝑣𝑎𝑖𝑙𝑙</m:t>
                        </m:r>
                        <m:r>
                          <a:rPr lang="fr-BE" sz="2000">
                            <a:latin typeface="Cambria Math" panose="02040503050406030204" pitchFamily="18" charset="0"/>
                            <a:ea typeface="DengXian" panose="02010600030101010101" pitchFamily="2" charset="-122"/>
                            <a:cs typeface="Times New Roman" panose="02020603050405020304" pitchFamily="18" charset="0"/>
                          </a:rPr>
                          <m:t>é</m:t>
                        </m:r>
                        <m:r>
                          <a:rPr lang="fr-BE" sz="2000" i="1">
                            <a:latin typeface="Cambria Math" panose="02040503050406030204" pitchFamily="18" charset="0"/>
                            <a:ea typeface="DengXian" panose="02010600030101010101" pitchFamily="2" charset="-122"/>
                            <a:cs typeface="Times New Roman" panose="02020603050405020304" pitchFamily="18" charset="0"/>
                          </a:rPr>
                          <m:t>𝑒𝑠</m:t>
                        </m:r>
                      </m:num>
                      <m:den>
                        <m:r>
                          <a:rPr lang="fr-BE" sz="2000" i="1">
                            <a:latin typeface="Cambria Math" panose="02040503050406030204" pitchFamily="18" charset="0"/>
                            <a:ea typeface="DengXian" panose="02010600030101010101" pitchFamily="2" charset="-122"/>
                            <a:cs typeface="Times New Roman" panose="02020603050405020304" pitchFamily="18" charset="0"/>
                          </a:rPr>
                          <m:t>𝑃𝑜𝑝𝑢𝑙𝑎𝑡𝑖𝑜𝑛</m:t>
                        </m:r>
                      </m:den>
                    </m:f>
                  </m:oMath>
                </a14:m>
                <a:endParaRPr lang="fr-BE" sz="2000" dirty="0">
                  <a:effectLst/>
                  <a:latin typeface="Roboto"/>
                  <a:ea typeface="DengXian" panose="02010600030101010101" pitchFamily="2" charset="-122"/>
                  <a:cs typeface="Times New Roman" panose="02020603050405020304" pitchFamily="18" charset="0"/>
                </a:endParaRPr>
              </a:p>
              <a:p>
                <a:pPr marL="180340" indent="-161925">
                  <a:spcAft>
                    <a:spcPts val="1200"/>
                  </a:spcAft>
                  <a:tabLst>
                    <a:tab pos="18415" algn="l"/>
                  </a:tabLst>
                </a:pPr>
                <a:endParaRPr lang="nl-BE" dirty="0">
                  <a:latin typeface="Calibri" panose="020F0502020204030204" pitchFamily="34" charset="0"/>
                  <a:ea typeface="DengXian" panose="02010600030101010101" pitchFamily="2" charset="-122"/>
                  <a:cs typeface="Times New Roman" panose="02020603050405020304" pitchFamily="18" charset="0"/>
                </a:endParaRPr>
              </a:p>
              <a:p>
                <a:pPr marL="180340" indent="-161925">
                  <a:spcAft>
                    <a:spcPts val="1200"/>
                  </a:spcAft>
                  <a:tabLst>
                    <a:tab pos="18415" algn="l"/>
                  </a:tabLst>
                </a:pPr>
                <a:endParaRPr lang="nl-BE" dirty="0">
                  <a:latin typeface="Calibri" panose="020F0502020204030204" pitchFamily="34" charset="0"/>
                  <a:ea typeface="DengXian" panose="02010600030101010101" pitchFamily="2" charset="-122"/>
                  <a:cs typeface="Times New Roman" panose="02020603050405020304" pitchFamily="18" charset="0"/>
                </a:endParaRPr>
              </a:p>
              <a:p>
                <a:pPr marL="180340" indent="-161925">
                  <a:spcAft>
                    <a:spcPts val="1200"/>
                  </a:spcAft>
                  <a:tabLst>
                    <a:tab pos="18415" algn="l"/>
                  </a:tabLst>
                </a:pPr>
                <a:r>
                  <a:rPr lang="nl-BE" dirty="0">
                    <a:latin typeface="Calibri" panose="020F0502020204030204" pitchFamily="34" charset="0"/>
                    <a:ea typeface="DengXian" panose="02010600030101010101" pitchFamily="2" charset="-122"/>
                    <a:cs typeface="Times New Roman" panose="02020603050405020304" pitchFamily="18" charset="0"/>
                  </a:rPr>
                  <a:t> </a:t>
                </a:r>
                <a14:m>
                  <m:oMath xmlns:m="http://schemas.openxmlformats.org/officeDocument/2006/math">
                    <m:f>
                      <m:fPr>
                        <m:ctrlPr>
                          <a:rPr lang="fr-BE" i="1">
                            <a:latin typeface="Cambria Math" panose="02040503050406030204" pitchFamily="18" charset="0"/>
                            <a:ea typeface="DengXian" panose="02010600030101010101" pitchFamily="2" charset="-122"/>
                            <a:cs typeface="Times New Roman" panose="02020603050405020304" pitchFamily="18" charset="0"/>
                          </a:rPr>
                        </m:ctrlPr>
                      </m:fPr>
                      <m:num>
                        <m:r>
                          <a:rPr lang="nl-BE" i="1">
                            <a:latin typeface="Cambria Math" panose="02040503050406030204" pitchFamily="18" charset="0"/>
                            <a:ea typeface="DengXian" panose="02010600030101010101" pitchFamily="2" charset="-122"/>
                            <a:cs typeface="Times New Roman" panose="02020603050405020304" pitchFamily="18" charset="0"/>
                          </a:rPr>
                          <m:t>h</m:t>
                        </m:r>
                        <m:r>
                          <a:rPr lang="fr-BE" i="1">
                            <a:latin typeface="Cambria Math" panose="02040503050406030204" pitchFamily="18" charset="0"/>
                            <a:ea typeface="DengXian" panose="02010600030101010101" pitchFamily="2" charset="-122"/>
                            <a:cs typeface="Times New Roman" panose="02020603050405020304" pitchFamily="18" charset="0"/>
                          </a:rPr>
                          <m:t>𝑒𝑢𝑟𝑒𝑠</m:t>
                        </m:r>
                        <m:r>
                          <a:rPr lang="fr-BE">
                            <a:latin typeface="Cambria Math" panose="02040503050406030204" pitchFamily="18" charset="0"/>
                            <a:ea typeface="DengXian" panose="02010600030101010101" pitchFamily="2" charset="-122"/>
                            <a:cs typeface="Times New Roman" panose="02020603050405020304" pitchFamily="18" charset="0"/>
                          </a:rPr>
                          <m:t> </m:t>
                        </m:r>
                        <m:r>
                          <a:rPr lang="fr-BE" i="1">
                            <a:latin typeface="Cambria Math" panose="02040503050406030204" pitchFamily="18" charset="0"/>
                            <a:ea typeface="DengXian" panose="02010600030101010101" pitchFamily="2" charset="-122"/>
                            <a:cs typeface="Times New Roman" panose="02020603050405020304" pitchFamily="18" charset="0"/>
                          </a:rPr>
                          <m:t>𝑡𝑟𝑎𝑣𝑎𝑖𝑙𝑙</m:t>
                        </m:r>
                        <m:r>
                          <a:rPr lang="nl-BE">
                            <a:latin typeface="Cambria Math" panose="02040503050406030204" pitchFamily="18" charset="0"/>
                            <a:ea typeface="DengXian" panose="02010600030101010101" pitchFamily="2" charset="-122"/>
                            <a:cs typeface="Times New Roman" panose="02020603050405020304" pitchFamily="18" charset="0"/>
                          </a:rPr>
                          <m:t>é</m:t>
                        </m:r>
                        <m:r>
                          <a:rPr lang="fr-BE" i="1">
                            <a:latin typeface="Cambria Math" panose="02040503050406030204" pitchFamily="18" charset="0"/>
                            <a:ea typeface="DengXian" panose="02010600030101010101" pitchFamily="2" charset="-122"/>
                            <a:cs typeface="Times New Roman" panose="02020603050405020304" pitchFamily="18" charset="0"/>
                          </a:rPr>
                          <m:t>𝑒𝑠</m:t>
                        </m:r>
                      </m:num>
                      <m:den>
                        <m:r>
                          <a:rPr lang="fr-BE" i="1">
                            <a:latin typeface="Cambria Math" panose="02040503050406030204" pitchFamily="18" charset="0"/>
                            <a:ea typeface="DengXian" panose="02010600030101010101" pitchFamily="2" charset="-122"/>
                            <a:cs typeface="Times New Roman" panose="02020603050405020304" pitchFamily="18" charset="0"/>
                          </a:rPr>
                          <m:t>𝑃𝑜𝑝𝑢𝑙𝑎𝑡𝑖𝑜𝑛</m:t>
                        </m:r>
                      </m:den>
                    </m:f>
                    <m:r>
                      <a:rPr lang="nl-BE" b="0" i="0" smtClean="0">
                        <a:latin typeface="Cambria Math" panose="02040503050406030204" pitchFamily="18" charset="0"/>
                        <a:ea typeface="DengXian" panose="02010600030101010101" pitchFamily="2" charset="-122"/>
                        <a:cs typeface="Times New Roman" panose="02020603050405020304" pitchFamily="18" charset="0"/>
                      </a:rPr>
                      <m:t>=</m:t>
                    </m:r>
                    <m:f>
                      <m:fPr>
                        <m:ctrlPr>
                          <a:rPr lang="fr-BE" i="1">
                            <a:latin typeface="Cambria Math" panose="02040503050406030204" pitchFamily="18" charset="0"/>
                            <a:ea typeface="DengXian" panose="02010600030101010101" pitchFamily="2" charset="-122"/>
                            <a:cs typeface="Times New Roman" panose="02020603050405020304" pitchFamily="18" charset="0"/>
                          </a:rPr>
                        </m:ctrlPr>
                      </m:fPr>
                      <m:num>
                        <m:r>
                          <a:rPr lang="nl-BE" i="1">
                            <a:latin typeface="Cambria Math" panose="02040503050406030204" pitchFamily="18" charset="0"/>
                            <a:ea typeface="DengXian" panose="02010600030101010101" pitchFamily="2" charset="-122"/>
                            <a:cs typeface="Times New Roman" panose="02020603050405020304" pitchFamily="18" charset="0"/>
                          </a:rPr>
                          <m:t>h</m:t>
                        </m:r>
                        <m:r>
                          <a:rPr lang="fr-BE" i="1">
                            <a:latin typeface="Cambria Math" panose="02040503050406030204" pitchFamily="18" charset="0"/>
                            <a:ea typeface="DengXian" panose="02010600030101010101" pitchFamily="2" charset="-122"/>
                            <a:cs typeface="Times New Roman" panose="02020603050405020304" pitchFamily="18" charset="0"/>
                          </a:rPr>
                          <m:t>𝑒𝑢𝑟𝑒𝑠</m:t>
                        </m:r>
                        <m:r>
                          <a:rPr lang="fr-BE">
                            <a:latin typeface="Cambria Math" panose="02040503050406030204" pitchFamily="18" charset="0"/>
                            <a:ea typeface="DengXian" panose="02010600030101010101" pitchFamily="2" charset="-122"/>
                            <a:cs typeface="Times New Roman" panose="02020603050405020304" pitchFamily="18" charset="0"/>
                          </a:rPr>
                          <m:t> </m:t>
                        </m:r>
                        <m:r>
                          <a:rPr lang="fr-BE" i="1">
                            <a:latin typeface="Cambria Math" panose="02040503050406030204" pitchFamily="18" charset="0"/>
                            <a:ea typeface="DengXian" panose="02010600030101010101" pitchFamily="2" charset="-122"/>
                            <a:cs typeface="Times New Roman" panose="02020603050405020304" pitchFamily="18" charset="0"/>
                          </a:rPr>
                          <m:t>𝑡𝑟𝑎𝑣𝑎𝑖𝑙𝑙</m:t>
                        </m:r>
                        <m:r>
                          <a:rPr lang="nl-BE">
                            <a:latin typeface="Cambria Math" panose="02040503050406030204" pitchFamily="18" charset="0"/>
                            <a:ea typeface="DengXian" panose="02010600030101010101" pitchFamily="2" charset="-122"/>
                            <a:cs typeface="Times New Roman" panose="02020603050405020304" pitchFamily="18" charset="0"/>
                          </a:rPr>
                          <m:t>é</m:t>
                        </m:r>
                        <m:r>
                          <a:rPr lang="fr-BE" i="1">
                            <a:latin typeface="Cambria Math" panose="02040503050406030204" pitchFamily="18" charset="0"/>
                            <a:ea typeface="DengXian" panose="02010600030101010101" pitchFamily="2" charset="-122"/>
                            <a:cs typeface="Times New Roman" panose="02020603050405020304" pitchFamily="18" charset="0"/>
                          </a:rPr>
                          <m:t>𝑒𝑠</m:t>
                        </m:r>
                      </m:num>
                      <m:den>
                        <m:r>
                          <a:rPr lang="fr-BE" i="1">
                            <a:latin typeface="Cambria Math" panose="02040503050406030204" pitchFamily="18" charset="0"/>
                            <a:ea typeface="DengXian" panose="02010600030101010101" pitchFamily="2" charset="-122"/>
                            <a:cs typeface="Times New Roman" panose="02020603050405020304" pitchFamily="18" charset="0"/>
                          </a:rPr>
                          <m:t>𝑡𝑟𝑎𝑣𝑎𝑖𝑙𝑙𝑒𝑢𝑟𝑠</m:t>
                        </m:r>
                      </m:den>
                    </m:f>
                    <m:r>
                      <a:rPr lang="nl-BE" b="0" i="1" smtClean="0">
                        <a:latin typeface="Cambria Math" panose="02040503050406030204" pitchFamily="18" charset="0"/>
                        <a:ea typeface="DengXian" panose="02010600030101010101" pitchFamily="2" charset="-122"/>
                        <a:cs typeface="Times New Roman" panose="02020603050405020304" pitchFamily="18" charset="0"/>
                      </a:rPr>
                      <m:t>𝑋</m:t>
                    </m:r>
                    <m:f>
                      <m:fPr>
                        <m:ctrlPr>
                          <a:rPr lang="fr-BE" i="1">
                            <a:latin typeface="Cambria Math" panose="02040503050406030204" pitchFamily="18" charset="0"/>
                            <a:ea typeface="DengXian" panose="02010600030101010101" pitchFamily="2" charset="-122"/>
                            <a:cs typeface="Times New Roman" panose="02020603050405020304" pitchFamily="18" charset="0"/>
                          </a:rPr>
                        </m:ctrlPr>
                      </m:fPr>
                      <m:num>
                        <m:r>
                          <a:rPr lang="fr-BE" i="1">
                            <a:latin typeface="Cambria Math" panose="02040503050406030204" pitchFamily="18" charset="0"/>
                            <a:ea typeface="DengXian" panose="02010600030101010101" pitchFamily="2" charset="-122"/>
                            <a:cs typeface="Times New Roman" panose="02020603050405020304" pitchFamily="18" charset="0"/>
                          </a:rPr>
                          <m:t>𝑡𝑟𝑎𝑣𝑎𝑖𝑙𝑙𝑒𝑢𝑟𝑠</m:t>
                        </m:r>
                      </m:num>
                      <m:den>
                        <m:r>
                          <a:rPr lang="fr-BE" i="1">
                            <a:latin typeface="Cambria Math" panose="02040503050406030204" pitchFamily="18" charset="0"/>
                            <a:ea typeface="DengXian" panose="02010600030101010101" pitchFamily="2" charset="-122"/>
                            <a:cs typeface="Times New Roman" panose="02020603050405020304" pitchFamily="18" charset="0"/>
                          </a:rPr>
                          <m:t>𝑃𝑜𝑝</m:t>
                        </m:r>
                        <m:r>
                          <a:rPr lang="fr-BE">
                            <a:latin typeface="Cambria Math" panose="02040503050406030204" pitchFamily="18" charset="0"/>
                            <a:ea typeface="DengXian" panose="02010600030101010101" pitchFamily="2" charset="-122"/>
                            <a:cs typeface="Times New Roman" panose="02020603050405020304" pitchFamily="18" charset="0"/>
                          </a:rPr>
                          <m:t> </m:t>
                        </m:r>
                        <m:r>
                          <a:rPr lang="fr-BE" i="1">
                            <a:latin typeface="Cambria Math" panose="02040503050406030204" pitchFamily="18" charset="0"/>
                            <a:ea typeface="DengXian" panose="02010600030101010101" pitchFamily="2" charset="-122"/>
                            <a:cs typeface="Times New Roman" panose="02020603050405020304" pitchFamily="18" charset="0"/>
                          </a:rPr>
                          <m:t>𝑒𝑛</m:t>
                        </m:r>
                        <m:r>
                          <a:rPr lang="nl-BE">
                            <a:latin typeface="Cambria Math" panose="02040503050406030204" pitchFamily="18" charset="0"/>
                            <a:ea typeface="DengXian" panose="02010600030101010101" pitchFamily="2" charset="-122"/>
                            <a:cs typeface="Times New Roman" panose="02020603050405020304" pitchFamily="18" charset="0"/>
                          </a:rPr>
                          <m:t> â</m:t>
                        </m:r>
                        <m:r>
                          <a:rPr lang="fr-BE" i="1">
                            <a:latin typeface="Cambria Math" panose="02040503050406030204" pitchFamily="18" charset="0"/>
                            <a:ea typeface="DengXian" panose="02010600030101010101" pitchFamily="2" charset="-122"/>
                            <a:cs typeface="Times New Roman" panose="02020603050405020304" pitchFamily="18" charset="0"/>
                          </a:rPr>
                          <m:t>𝑔𝑒</m:t>
                        </m:r>
                        <m:r>
                          <a:rPr lang="fr-BE">
                            <a:latin typeface="Cambria Math" panose="02040503050406030204" pitchFamily="18" charset="0"/>
                            <a:ea typeface="DengXian" panose="02010600030101010101" pitchFamily="2" charset="-122"/>
                            <a:cs typeface="Times New Roman" panose="02020603050405020304" pitchFamily="18" charset="0"/>
                          </a:rPr>
                          <m:t> </m:t>
                        </m:r>
                        <m:r>
                          <a:rPr lang="fr-BE" i="1">
                            <a:latin typeface="Cambria Math" panose="02040503050406030204" pitchFamily="18" charset="0"/>
                            <a:ea typeface="DengXian" panose="02010600030101010101" pitchFamily="2" charset="-122"/>
                            <a:cs typeface="Times New Roman" panose="02020603050405020304" pitchFamily="18" charset="0"/>
                          </a:rPr>
                          <m:t>𝑑𝑒</m:t>
                        </m:r>
                        <m:r>
                          <a:rPr lang="fr-BE">
                            <a:latin typeface="Cambria Math" panose="02040503050406030204" pitchFamily="18" charset="0"/>
                            <a:ea typeface="DengXian" panose="02010600030101010101" pitchFamily="2" charset="-122"/>
                            <a:cs typeface="Times New Roman" panose="02020603050405020304" pitchFamily="18" charset="0"/>
                          </a:rPr>
                          <m:t> </m:t>
                        </m:r>
                        <m:r>
                          <a:rPr lang="fr-BE" i="1">
                            <a:latin typeface="Cambria Math" panose="02040503050406030204" pitchFamily="18" charset="0"/>
                            <a:ea typeface="DengXian" panose="02010600030101010101" pitchFamily="2" charset="-122"/>
                            <a:cs typeface="Times New Roman" panose="02020603050405020304" pitchFamily="18" charset="0"/>
                          </a:rPr>
                          <m:t>𝑡𝑟𝑎𝑣𝑎𝑖𝑙𝑙𝑒𝑟</m:t>
                        </m:r>
                      </m:den>
                    </m:f>
                    <m:r>
                      <a:rPr lang="nl-BE" b="0" i="1" smtClean="0">
                        <a:latin typeface="Cambria Math" panose="02040503050406030204" pitchFamily="18" charset="0"/>
                        <a:ea typeface="DengXian" panose="02010600030101010101" pitchFamily="2" charset="-122"/>
                        <a:cs typeface="Times New Roman" panose="02020603050405020304" pitchFamily="18" charset="0"/>
                      </a:rPr>
                      <m:t>𝑋</m:t>
                    </m:r>
                    <m:f>
                      <m:fPr>
                        <m:ctrlPr>
                          <a:rPr lang="fr-BE" i="1">
                            <a:latin typeface="Cambria Math" panose="02040503050406030204" pitchFamily="18" charset="0"/>
                            <a:ea typeface="DengXian" panose="02010600030101010101" pitchFamily="2" charset="-122"/>
                            <a:cs typeface="Times New Roman" panose="02020603050405020304" pitchFamily="18" charset="0"/>
                          </a:rPr>
                        </m:ctrlPr>
                      </m:fPr>
                      <m:num>
                        <m:r>
                          <a:rPr lang="fr-BE" i="1">
                            <a:latin typeface="Cambria Math" panose="02040503050406030204" pitchFamily="18" charset="0"/>
                            <a:ea typeface="DengXian" panose="02010600030101010101" pitchFamily="2" charset="-122"/>
                            <a:cs typeface="Times New Roman" panose="02020603050405020304" pitchFamily="18" charset="0"/>
                          </a:rPr>
                          <m:t>𝑃𝑜𝑝</m:t>
                        </m:r>
                        <m:r>
                          <a:rPr lang="fr-BE">
                            <a:latin typeface="Cambria Math" panose="02040503050406030204" pitchFamily="18" charset="0"/>
                            <a:ea typeface="DengXian" panose="02010600030101010101" pitchFamily="2" charset="-122"/>
                            <a:cs typeface="Times New Roman" panose="02020603050405020304" pitchFamily="18" charset="0"/>
                          </a:rPr>
                          <m:t> </m:t>
                        </m:r>
                        <m:r>
                          <a:rPr lang="fr-BE" i="1">
                            <a:latin typeface="Cambria Math" panose="02040503050406030204" pitchFamily="18" charset="0"/>
                            <a:ea typeface="DengXian" panose="02010600030101010101" pitchFamily="2" charset="-122"/>
                            <a:cs typeface="Times New Roman" panose="02020603050405020304" pitchFamily="18" charset="0"/>
                          </a:rPr>
                          <m:t>𝑒𝑛</m:t>
                        </m:r>
                        <m:r>
                          <a:rPr lang="nl-BE">
                            <a:latin typeface="Cambria Math" panose="02040503050406030204" pitchFamily="18" charset="0"/>
                            <a:ea typeface="DengXian" panose="02010600030101010101" pitchFamily="2" charset="-122"/>
                            <a:cs typeface="Times New Roman" panose="02020603050405020304" pitchFamily="18" charset="0"/>
                          </a:rPr>
                          <m:t> â</m:t>
                        </m:r>
                        <m:r>
                          <a:rPr lang="fr-BE" i="1">
                            <a:latin typeface="Cambria Math" panose="02040503050406030204" pitchFamily="18" charset="0"/>
                            <a:ea typeface="DengXian" panose="02010600030101010101" pitchFamily="2" charset="-122"/>
                            <a:cs typeface="Times New Roman" panose="02020603050405020304" pitchFamily="18" charset="0"/>
                          </a:rPr>
                          <m:t>𝑔𝑒</m:t>
                        </m:r>
                        <m:r>
                          <a:rPr lang="fr-BE">
                            <a:latin typeface="Cambria Math" panose="02040503050406030204" pitchFamily="18" charset="0"/>
                            <a:ea typeface="DengXian" panose="02010600030101010101" pitchFamily="2" charset="-122"/>
                            <a:cs typeface="Times New Roman" panose="02020603050405020304" pitchFamily="18" charset="0"/>
                          </a:rPr>
                          <m:t> </m:t>
                        </m:r>
                        <m:r>
                          <a:rPr lang="fr-BE" i="1">
                            <a:latin typeface="Cambria Math" panose="02040503050406030204" pitchFamily="18" charset="0"/>
                            <a:ea typeface="DengXian" panose="02010600030101010101" pitchFamily="2" charset="-122"/>
                            <a:cs typeface="Times New Roman" panose="02020603050405020304" pitchFamily="18" charset="0"/>
                          </a:rPr>
                          <m:t>𝑑𝑒</m:t>
                        </m:r>
                        <m:r>
                          <a:rPr lang="fr-BE">
                            <a:latin typeface="Cambria Math" panose="02040503050406030204" pitchFamily="18" charset="0"/>
                            <a:ea typeface="DengXian" panose="02010600030101010101" pitchFamily="2" charset="-122"/>
                            <a:cs typeface="Times New Roman" panose="02020603050405020304" pitchFamily="18" charset="0"/>
                          </a:rPr>
                          <m:t> </m:t>
                        </m:r>
                        <m:r>
                          <a:rPr lang="fr-BE" i="1">
                            <a:latin typeface="Cambria Math" panose="02040503050406030204" pitchFamily="18" charset="0"/>
                            <a:ea typeface="DengXian" panose="02010600030101010101" pitchFamily="2" charset="-122"/>
                            <a:cs typeface="Times New Roman" panose="02020603050405020304" pitchFamily="18" charset="0"/>
                          </a:rPr>
                          <m:t>𝑡𝑟𝑎𝑣𝑎𝑖𝑙𝑙𝑒𝑟</m:t>
                        </m:r>
                      </m:num>
                      <m:den>
                        <m:r>
                          <a:rPr lang="fr-BE" i="1">
                            <a:latin typeface="Cambria Math" panose="02040503050406030204" pitchFamily="18" charset="0"/>
                            <a:ea typeface="DengXian" panose="02010600030101010101" pitchFamily="2" charset="-122"/>
                            <a:cs typeface="Times New Roman" panose="02020603050405020304" pitchFamily="18" charset="0"/>
                          </a:rPr>
                          <m:t>𝑃𝑜𝑝𝑢𝑙𝑎𝑡𝑖𝑜𝑛</m:t>
                        </m:r>
                      </m:den>
                    </m:f>
                  </m:oMath>
                </a14:m>
                <a:endParaRPr lang="fr-BE" sz="2000" dirty="0">
                  <a:effectLst/>
                  <a:latin typeface="Roboto"/>
                  <a:ea typeface="DengXian" panose="02010600030101010101" pitchFamily="2" charset="-122"/>
                  <a:cs typeface="Times New Roman" panose="02020603050405020304" pitchFamily="18" charset="0"/>
                </a:endParaRPr>
              </a:p>
            </p:txBody>
          </p:sp>
        </mc:Choice>
        <mc:Fallback xmlns="">
          <p:sp>
            <p:nvSpPr>
              <p:cNvPr id="7" name="Rectangle 6">
                <a:extLst>
                  <a:ext uri="{FF2B5EF4-FFF2-40B4-BE49-F238E27FC236}">
                    <a16:creationId xmlns:a16="http://schemas.microsoft.com/office/drawing/2014/main" id="{C1BDAC2D-E010-4E81-93A1-F764A761A95E}"/>
                  </a:ext>
                </a:extLst>
              </p:cNvPr>
              <p:cNvSpPr>
                <a:spLocks noRot="1" noChangeAspect="1" noMove="1" noResize="1" noEditPoints="1" noAdjustHandles="1" noChangeArrowheads="1" noChangeShapeType="1" noTextEdit="1"/>
              </p:cNvSpPr>
              <p:nvPr/>
            </p:nvSpPr>
            <p:spPr>
              <a:xfrm>
                <a:off x="3587930" y="3979075"/>
                <a:ext cx="8207477" cy="2029017"/>
              </a:xfrm>
              <a:prstGeom prst="rect">
                <a:avLst/>
              </a:prstGeom>
              <a:blipFill>
                <a:blip r:embed="rId2"/>
                <a:stretch>
                  <a:fillRect b="-300"/>
                </a:stretch>
              </a:blipFill>
            </p:spPr>
            <p:txBody>
              <a:bodyPr/>
              <a:lstStyle/>
              <a:p>
                <a:r>
                  <a:rPr lang="fr-FR">
                    <a:noFill/>
                  </a:rPr>
                  <a:t> </a:t>
                </a:r>
              </a:p>
            </p:txBody>
          </p:sp>
        </mc:Fallback>
      </mc:AlternateContent>
    </p:spTree>
    <p:extLst>
      <p:ext uri="{BB962C8B-B14F-4D97-AF65-F5344CB8AC3E}">
        <p14:creationId xmlns:p14="http://schemas.microsoft.com/office/powerpoint/2010/main" val="1739532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85B65-D3E5-4F35-936A-190505F52080}"/>
              </a:ext>
            </a:extLst>
          </p:cNvPr>
          <p:cNvSpPr>
            <a:spLocks noGrp="1"/>
          </p:cNvSpPr>
          <p:nvPr>
            <p:ph type="title"/>
          </p:nvPr>
        </p:nvSpPr>
        <p:spPr/>
        <p:txBody>
          <a:bodyPr/>
          <a:lstStyle/>
          <a:p>
            <a:r>
              <a:rPr lang="fr-FR" dirty="0"/>
              <a:t>Concepts</a:t>
            </a:r>
          </a:p>
        </p:txBody>
      </p:sp>
      <p:graphicFrame>
        <p:nvGraphicFramePr>
          <p:cNvPr id="4" name="Chart 3">
            <a:extLst>
              <a:ext uri="{FF2B5EF4-FFF2-40B4-BE49-F238E27FC236}">
                <a16:creationId xmlns:a16="http://schemas.microsoft.com/office/drawing/2014/main" id="{8AA6D8CB-9463-4098-BF7D-3851F6C3FA29}"/>
              </a:ext>
            </a:extLst>
          </p:cNvPr>
          <p:cNvGraphicFramePr/>
          <p:nvPr>
            <p:extLst/>
          </p:nvPr>
        </p:nvGraphicFramePr>
        <p:xfrm>
          <a:off x="4441371" y="1690689"/>
          <a:ext cx="7550332" cy="4544648"/>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a:extLst>
              <a:ext uri="{FF2B5EF4-FFF2-40B4-BE49-F238E27FC236}">
                <a16:creationId xmlns:a16="http://schemas.microsoft.com/office/drawing/2014/main" id="{C15789ED-923E-4828-9737-4BA5F944FCAE}"/>
              </a:ext>
            </a:extLst>
          </p:cNvPr>
          <p:cNvSpPr/>
          <p:nvPr/>
        </p:nvSpPr>
        <p:spPr>
          <a:xfrm>
            <a:off x="5146765" y="6323598"/>
            <a:ext cx="5597745" cy="276999"/>
          </a:xfrm>
          <a:prstGeom prst="rect">
            <a:avLst/>
          </a:prstGeom>
        </p:spPr>
        <p:txBody>
          <a:bodyPr wrap="square">
            <a:spAutoFit/>
          </a:bodyPr>
          <a:lstStyle/>
          <a:p>
            <a:pPr>
              <a:spcAft>
                <a:spcPts val="1200"/>
              </a:spcAft>
              <a:tabLst>
                <a:tab pos="152400" algn="l"/>
                <a:tab pos="330200" algn="l"/>
                <a:tab pos="508000" algn="l"/>
                <a:tab pos="685800" algn="l"/>
              </a:tabLst>
            </a:pPr>
            <a:r>
              <a:rPr lang="fr-BE" sz="1200" dirty="0">
                <a:solidFill>
                  <a:srgbClr val="000000"/>
                </a:solidFill>
                <a:latin typeface="Calibri" panose="020F0502020204030204" pitchFamily="34" charset="0"/>
                <a:ea typeface="Times New Roman" panose="02020603050405020304" pitchFamily="18" charset="0"/>
                <a:cs typeface="Arial" panose="020B0604020202020204" pitchFamily="34" charset="0"/>
              </a:rPr>
              <a:t>Source : AMECO</a:t>
            </a:r>
            <a:endParaRPr lang="fr-BE" sz="1200" dirty="0">
              <a:solidFill>
                <a:srgbClr val="000000"/>
              </a:solidFill>
              <a:latin typeface="Trebuchet MS" panose="020B0603020202020204" pitchFamily="34" charset="0"/>
              <a:ea typeface="DengXian" panose="02010600030101010101" pitchFamily="2" charset="-122"/>
              <a:cs typeface="Arial" panose="020B0604020202020204" pitchFamily="34" charset="0"/>
            </a:endParaRPr>
          </a:p>
        </p:txBody>
      </p:sp>
      <p:sp>
        <p:nvSpPr>
          <p:cNvPr id="6" name="TextBox 5">
            <a:extLst>
              <a:ext uri="{FF2B5EF4-FFF2-40B4-BE49-F238E27FC236}">
                <a16:creationId xmlns:a16="http://schemas.microsoft.com/office/drawing/2014/main" id="{B873283A-3D51-4DCE-9216-A97D4EE154B2}"/>
              </a:ext>
            </a:extLst>
          </p:cNvPr>
          <p:cNvSpPr txBox="1"/>
          <p:nvPr/>
        </p:nvSpPr>
        <p:spPr>
          <a:xfrm>
            <a:off x="4955178" y="1263874"/>
            <a:ext cx="6961909" cy="338554"/>
          </a:xfrm>
          <a:prstGeom prst="rect">
            <a:avLst/>
          </a:prstGeom>
          <a:noFill/>
        </p:spPr>
        <p:txBody>
          <a:bodyPr wrap="square" rtlCol="0">
            <a:spAutoFit/>
          </a:bodyPr>
          <a:lstStyle/>
          <a:p>
            <a:r>
              <a:rPr lang="fr-FR" sz="1600" dirty="0"/>
              <a:t>Décomposition de la croissance du PIB par habitant, 1991-2018, %</a:t>
            </a:r>
          </a:p>
        </p:txBody>
      </p:sp>
    </p:spTree>
    <p:extLst>
      <p:ext uri="{BB962C8B-B14F-4D97-AF65-F5344CB8AC3E}">
        <p14:creationId xmlns:p14="http://schemas.microsoft.com/office/powerpoint/2010/main" val="3518260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85B65-D3E5-4F35-936A-190505F52080}"/>
              </a:ext>
            </a:extLst>
          </p:cNvPr>
          <p:cNvSpPr>
            <a:spLocks noGrp="1"/>
          </p:cNvSpPr>
          <p:nvPr>
            <p:ph type="title"/>
          </p:nvPr>
        </p:nvSpPr>
        <p:spPr/>
        <p:txBody>
          <a:bodyPr/>
          <a:lstStyle/>
          <a:p>
            <a:r>
              <a:rPr lang="fr-FR" dirty="0"/>
              <a:t>Concepts</a:t>
            </a:r>
          </a:p>
        </p:txBody>
      </p:sp>
      <p:sp>
        <p:nvSpPr>
          <p:cNvPr id="3" name="Rectangle 2">
            <a:extLst>
              <a:ext uri="{FF2B5EF4-FFF2-40B4-BE49-F238E27FC236}">
                <a16:creationId xmlns:a16="http://schemas.microsoft.com/office/drawing/2014/main" id="{A7C4CDFE-F57D-41B3-BBBD-4CC7A800F799}"/>
              </a:ext>
            </a:extLst>
          </p:cNvPr>
          <p:cNvSpPr/>
          <p:nvPr/>
        </p:nvSpPr>
        <p:spPr>
          <a:xfrm>
            <a:off x="4447308" y="1250502"/>
            <a:ext cx="6096000" cy="5355312"/>
          </a:xfrm>
          <a:prstGeom prst="rect">
            <a:avLst/>
          </a:prstGeom>
        </p:spPr>
        <p:txBody>
          <a:bodyPr>
            <a:spAutoFit/>
          </a:bodyPr>
          <a:lstStyle/>
          <a:p>
            <a:r>
              <a:rPr lang="fr-FR" dirty="0"/>
              <a:t>Selon la comptabilité de la croissance, la croissance de la productivité du travail repose sur 3 éléments : </a:t>
            </a:r>
          </a:p>
          <a:p>
            <a:endParaRPr lang="fr-FR" dirty="0"/>
          </a:p>
          <a:p>
            <a:r>
              <a:rPr lang="fr-FR" dirty="0"/>
              <a:t>1. L</a:t>
            </a:r>
            <a:r>
              <a:rPr lang="fr-BE" dirty="0"/>
              <a:t>’effet de composition de la main-d’œuvre ou partie de la croissance de la productivité qui vient de la modification des caractéristiques de la main-d’œuvre. </a:t>
            </a:r>
          </a:p>
          <a:p>
            <a:pPr marL="342900" indent="-342900">
              <a:buAutoNum type="arabicPeriod"/>
            </a:pPr>
            <a:endParaRPr lang="fr-BE" dirty="0"/>
          </a:p>
          <a:p>
            <a:r>
              <a:rPr lang="fr-BE" dirty="0"/>
              <a:t>2. L’effet de l’intensification capitalistique ou augmentation de la productivité due au fait que les travailleurs disposent de davantage de capital ou d’un capital de meilleure qualité pour produire. Ce capital peut être constitué de machines, d’outils ou d’autres équipements appelés actifs tangibles mais aussi de brevets, de licences ou encore de logiciels, appelés actifs intangibles. </a:t>
            </a:r>
          </a:p>
          <a:p>
            <a:endParaRPr lang="fr-BE" dirty="0"/>
          </a:p>
          <a:p>
            <a:r>
              <a:rPr lang="fr-BE" dirty="0"/>
              <a:t>3. L’effet de l’innovation ou de la productivité totale des facteurs (PTF) ou partie de la croissance de la productivité due à l’amélioration de l’efficacité avec laquelle le travail et le capital sont combinés pour assurer la production. 	</a:t>
            </a:r>
            <a:endParaRPr lang="fr-FR" dirty="0"/>
          </a:p>
        </p:txBody>
      </p:sp>
    </p:spTree>
    <p:extLst>
      <p:ext uri="{BB962C8B-B14F-4D97-AF65-F5344CB8AC3E}">
        <p14:creationId xmlns:p14="http://schemas.microsoft.com/office/powerpoint/2010/main" val="1069307"/>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323232"/>
      </a:dk2>
      <a:lt2>
        <a:srgbClr val="E3DED1"/>
      </a:lt2>
      <a:accent1>
        <a:srgbClr val="FFC000"/>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BFP_colors">
    <a:dk1>
      <a:srgbClr val="414141"/>
    </a:dk1>
    <a:lt1>
      <a:sysClr val="window" lastClr="FFFFFF"/>
    </a:lt1>
    <a:dk2>
      <a:srgbClr val="2D687E"/>
    </a:dk2>
    <a:lt2>
      <a:srgbClr val="EEECE1"/>
    </a:lt2>
    <a:accent1>
      <a:srgbClr val="F58220"/>
    </a:accent1>
    <a:accent2>
      <a:srgbClr val="2D687E"/>
    </a:accent2>
    <a:accent3>
      <a:srgbClr val="A5B1BE"/>
    </a:accent3>
    <a:accent4>
      <a:srgbClr val="FFC73B"/>
    </a:accent4>
    <a:accent5>
      <a:srgbClr val="6DC3D2"/>
    </a:accent5>
    <a:accent6>
      <a:srgbClr val="1B3B5A"/>
    </a:accent6>
    <a:hlink>
      <a:srgbClr val="0000FF"/>
    </a:hlink>
    <a:folHlink>
      <a:srgbClr val="800080"/>
    </a:folHlink>
  </a:clrScheme>
  <a:fontScheme name="BFP_Fonts">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BFP_colors">
    <a:dk1>
      <a:srgbClr val="414141"/>
    </a:dk1>
    <a:lt1>
      <a:sysClr val="window" lastClr="FFFFFF"/>
    </a:lt1>
    <a:dk2>
      <a:srgbClr val="2D687E"/>
    </a:dk2>
    <a:lt2>
      <a:srgbClr val="EEECE1"/>
    </a:lt2>
    <a:accent1>
      <a:srgbClr val="F58220"/>
    </a:accent1>
    <a:accent2>
      <a:srgbClr val="2D687E"/>
    </a:accent2>
    <a:accent3>
      <a:srgbClr val="A5B1BE"/>
    </a:accent3>
    <a:accent4>
      <a:srgbClr val="FFC73B"/>
    </a:accent4>
    <a:accent5>
      <a:srgbClr val="6DC3D2"/>
    </a:accent5>
    <a:accent6>
      <a:srgbClr val="1B3B5A"/>
    </a:accent6>
    <a:hlink>
      <a:srgbClr val="0000FF"/>
    </a:hlink>
    <a:folHlink>
      <a:srgbClr val="800080"/>
    </a:folHlink>
  </a:clrScheme>
  <a:fontScheme name="BFP_Fonts">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BFP_colors">
    <a:dk1>
      <a:srgbClr val="414141"/>
    </a:dk1>
    <a:lt1>
      <a:sysClr val="window" lastClr="FFFFFF"/>
    </a:lt1>
    <a:dk2>
      <a:srgbClr val="2D687E"/>
    </a:dk2>
    <a:lt2>
      <a:srgbClr val="EEECE1"/>
    </a:lt2>
    <a:accent1>
      <a:srgbClr val="F58220"/>
    </a:accent1>
    <a:accent2>
      <a:srgbClr val="2D687E"/>
    </a:accent2>
    <a:accent3>
      <a:srgbClr val="A5B1BE"/>
    </a:accent3>
    <a:accent4>
      <a:srgbClr val="FFC73B"/>
    </a:accent4>
    <a:accent5>
      <a:srgbClr val="6DC3D2"/>
    </a:accent5>
    <a:accent6>
      <a:srgbClr val="1B3B5A"/>
    </a:accent6>
    <a:hlink>
      <a:srgbClr val="0000FF"/>
    </a:hlink>
    <a:folHlink>
      <a:srgbClr val="800080"/>
    </a:folHlink>
  </a:clrScheme>
  <a:fontScheme name="BFP_Fonts">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BFP_colors">
    <a:dk1>
      <a:srgbClr val="414141"/>
    </a:dk1>
    <a:lt1>
      <a:sysClr val="window" lastClr="FFFFFF"/>
    </a:lt1>
    <a:dk2>
      <a:srgbClr val="2D687E"/>
    </a:dk2>
    <a:lt2>
      <a:srgbClr val="EEECE1"/>
    </a:lt2>
    <a:accent1>
      <a:srgbClr val="F58220"/>
    </a:accent1>
    <a:accent2>
      <a:srgbClr val="2D687E"/>
    </a:accent2>
    <a:accent3>
      <a:srgbClr val="A5B1BE"/>
    </a:accent3>
    <a:accent4>
      <a:srgbClr val="FFC73B"/>
    </a:accent4>
    <a:accent5>
      <a:srgbClr val="6DC3D2"/>
    </a:accent5>
    <a:accent6>
      <a:srgbClr val="1B3B5A"/>
    </a:accent6>
    <a:hlink>
      <a:srgbClr val="0000FF"/>
    </a:hlink>
    <a:folHlink>
      <a:srgbClr val="800080"/>
    </a:folHlink>
  </a:clrScheme>
  <a:fontScheme name="BFP_Fonts">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BFP_colors">
    <a:dk1>
      <a:srgbClr val="414141"/>
    </a:dk1>
    <a:lt1>
      <a:sysClr val="window" lastClr="FFFFFF"/>
    </a:lt1>
    <a:dk2>
      <a:srgbClr val="2D687E"/>
    </a:dk2>
    <a:lt2>
      <a:srgbClr val="EEECE1"/>
    </a:lt2>
    <a:accent1>
      <a:srgbClr val="F58220"/>
    </a:accent1>
    <a:accent2>
      <a:srgbClr val="2D687E"/>
    </a:accent2>
    <a:accent3>
      <a:srgbClr val="A5B1BE"/>
    </a:accent3>
    <a:accent4>
      <a:srgbClr val="FFC73B"/>
    </a:accent4>
    <a:accent5>
      <a:srgbClr val="6DC3D2"/>
    </a:accent5>
    <a:accent6>
      <a:srgbClr val="1B3B5A"/>
    </a:accent6>
    <a:hlink>
      <a:srgbClr val="0000FF"/>
    </a:hlink>
    <a:folHlink>
      <a:srgbClr val="800080"/>
    </a:folHlink>
  </a:clrScheme>
  <a:fontScheme name="BFP_Fonts">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06C10BE8E20344B4295FC06BED6816" ma:contentTypeVersion="3" ma:contentTypeDescription="Create a new document." ma:contentTypeScope="" ma:versionID="9237e1aa9e414b2cf19c69a6bfdda509">
  <xsd:schema xmlns:xsd="http://www.w3.org/2001/XMLSchema" xmlns:xs="http://www.w3.org/2001/XMLSchema" xmlns:p="http://schemas.microsoft.com/office/2006/metadata/properties" xmlns:ns2="db821339-5d2f-4832-a6da-cdcd5ca2a1bf" targetNamespace="http://schemas.microsoft.com/office/2006/metadata/properties" ma:root="true" ma:fieldsID="798d7b8759770620ce45d693d3ec5781" ns2:_="">
    <xsd:import namespace="db821339-5d2f-4832-a6da-cdcd5ca2a1bf"/>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821339-5d2f-4832-a6da-cdcd5ca2a1b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D367358-AFC0-417C-B8F7-572F606B024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821339-5d2f-4832-a6da-cdcd5ca2a1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084D9CC-43BA-4433-AC56-A3FCA5A30188}">
  <ds:schemaRefs>
    <ds:schemaRef ds:uri="http://www.w3.org/XML/1998/namespace"/>
    <ds:schemaRef ds:uri="http://schemas.openxmlformats.org/package/2006/metadata/core-properties"/>
    <ds:schemaRef ds:uri="http://schemas.microsoft.com/office/2006/documentManagement/types"/>
    <ds:schemaRef ds:uri="db821339-5d2f-4832-a6da-cdcd5ca2a1bf"/>
    <ds:schemaRef ds:uri="http://purl.org/dc/dcmitype/"/>
    <ds:schemaRef ds:uri="http://purl.org/dc/elements/1.1/"/>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164E5856-CBC9-461D-B9DB-A0F93E58158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400</TotalTime>
  <Words>1033</Words>
  <Application>Microsoft Office PowerPoint</Application>
  <PresentationFormat>Breedbeeld</PresentationFormat>
  <Paragraphs>229</Paragraphs>
  <Slides>25</Slides>
  <Notes>0</Notes>
  <HiddenSlides>1</HiddenSlides>
  <MMClips>0</MMClips>
  <ScaleCrop>false</ScaleCrop>
  <HeadingPairs>
    <vt:vector size="6" baseType="variant">
      <vt:variant>
        <vt:lpstr>Gebruikte lettertypen</vt:lpstr>
      </vt:variant>
      <vt:variant>
        <vt:i4>9</vt:i4>
      </vt:variant>
      <vt:variant>
        <vt:lpstr>Thema</vt:lpstr>
      </vt:variant>
      <vt:variant>
        <vt:i4>1</vt:i4>
      </vt:variant>
      <vt:variant>
        <vt:lpstr>Diatitels</vt:lpstr>
      </vt:variant>
      <vt:variant>
        <vt:i4>25</vt:i4>
      </vt:variant>
    </vt:vector>
  </HeadingPairs>
  <TitlesOfParts>
    <vt:vector size="35" baseType="lpstr">
      <vt:lpstr>Arial</vt:lpstr>
      <vt:lpstr>Calibri</vt:lpstr>
      <vt:lpstr>Calibri Light</vt:lpstr>
      <vt:lpstr>Cambria Math</vt:lpstr>
      <vt:lpstr>Courier New</vt:lpstr>
      <vt:lpstr>DengXian</vt:lpstr>
      <vt:lpstr>Roboto</vt:lpstr>
      <vt:lpstr>Times New Roman</vt:lpstr>
      <vt:lpstr>Trebuchet MS</vt:lpstr>
      <vt:lpstr>Office Theme</vt:lpstr>
      <vt:lpstr>Jaarverslag – Rapport annuel</vt:lpstr>
      <vt:lpstr>Table des matières</vt:lpstr>
      <vt:lpstr>PowerPoint-presentatie</vt:lpstr>
      <vt:lpstr>PowerPoint-presentatie</vt:lpstr>
      <vt:lpstr>PowerPoint-presentatie</vt:lpstr>
      <vt:lpstr>PowerPoint-presentatie</vt:lpstr>
      <vt:lpstr>Concepts</vt:lpstr>
      <vt:lpstr>Concepts</vt:lpstr>
      <vt:lpstr>Concepts</vt:lpstr>
      <vt:lpstr>Constats : tendance longue à un ralentissement de la croissance de la productivité renforcée par la crise de 2008</vt:lpstr>
      <vt:lpstr>Constats : tendance longue à un ralentissement de la croissance de la productivité renforcée par la crise de 2008</vt:lpstr>
      <vt:lpstr>Constats : importance de la contribution du capital par heure travaillée et faiblesse de la PTF </vt:lpstr>
      <vt:lpstr>Constats : croissance lente de l’efficacité technique de la majorité des entreprises</vt:lpstr>
      <vt:lpstr>Constats : faiblesse de la démographie des entreprises</vt:lpstr>
      <vt:lpstr>Constats : faiblesse de la démographie des entreprises</vt:lpstr>
      <vt:lpstr>Constats : forte inclusion dans le commerce mondial et les chaînes de valeur globales</vt:lpstr>
      <vt:lpstr>Constats : forte inclusion dans le commerce mondial et les chaînes de valeur globales</vt:lpstr>
      <vt:lpstr>Hefbomen voor productiviteitsgroei</vt:lpstr>
      <vt:lpstr>De ontwikkelingen en de verspreiding van innovatie: alle economische actoren moeten hun bijdragen leveren</vt:lpstr>
      <vt:lpstr>Menselijk kapitaal</vt:lpstr>
      <vt:lpstr>Kapitaalinvesteringen</vt:lpstr>
      <vt:lpstr>Innovatie</vt:lpstr>
      <vt:lpstr>De productiviteit hangt ook af van diverse omgevingsfactoren</vt:lpstr>
      <vt:lpstr>Een belangrijke faciliterende rol voor het economisch beleid</vt:lpstr>
      <vt:lpstr>  Contact via le secrétariat:  cnp.nrp@economie.fgov.be</vt:lpstr>
    </vt:vector>
  </TitlesOfParts>
  <Company>FOD/SPF Economie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Stéphanie Bonnard (FOD Economie - SPF Economie)</dc:creator>
  <cp:lastModifiedBy>Steffi Mignon (FOD Economie - SPF Economie)</cp:lastModifiedBy>
  <cp:revision>54</cp:revision>
  <cp:lastPrinted>2019-11-20T10:02:14Z</cp:lastPrinted>
  <dcterms:created xsi:type="dcterms:W3CDTF">2019-10-25T14:16:00Z</dcterms:created>
  <dcterms:modified xsi:type="dcterms:W3CDTF">2019-11-21T09:01:01Z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0x0101008706C10BE8E20344B4295FC06BED6816</vt:lpwstr>
  </property>
  <property fmtid="{D5CDD505-2E9C-101B-9397-08002B2CF9AE}" pid="3" name="TaxKeyword">
    <vt:lpwstr/>
  </property>
</Properties>
</file>