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1" r:id="rId4"/>
    <p:sldId id="279" r:id="rId5"/>
    <p:sldId id="258" r:id="rId6"/>
    <p:sldId id="280" r:id="rId7"/>
    <p:sldId id="286" r:id="rId8"/>
    <p:sldId id="288" r:id="rId9"/>
    <p:sldId id="289" r:id="rId10"/>
    <p:sldId id="290" r:id="rId11"/>
    <p:sldId id="291" r:id="rId12"/>
    <p:sldId id="292" r:id="rId13"/>
    <p:sldId id="293" r:id="rId14"/>
    <p:sldId id="294" r:id="rId15"/>
    <p:sldId id="295" r:id="rId16"/>
    <p:sldId id="300" r:id="rId17"/>
    <p:sldId id="301" r:id="rId18"/>
    <p:sldId id="296" r:id="rId19"/>
    <p:sldId id="302" r:id="rId20"/>
    <p:sldId id="303" r:id="rId21"/>
    <p:sldId id="299" r:id="rId22"/>
    <p:sldId id="298" r:id="rId23"/>
    <p:sldId id="304" r:id="rId24"/>
    <p:sldId id="297" r:id="rId25"/>
    <p:sldId id="305"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642" autoAdjust="0"/>
  </p:normalViewPr>
  <p:slideViewPr>
    <p:cSldViewPr snapToGrid="0">
      <p:cViewPr varScale="1">
        <p:scale>
          <a:sx n="78" d="100"/>
          <a:sy n="78"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455E5-3BBE-45CB-A151-8A75F254A630}" type="datetimeFigureOut">
              <a:rPr lang="en-BE" smtClean="0"/>
              <a:t>12/08/2020</a:t>
            </a:fld>
            <a:endParaRPr lang="en-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78E1C-1AD5-4757-8E83-711A86DAAD3D}" type="slidenum">
              <a:rPr lang="en-BE" smtClean="0"/>
              <a:t>‹nr.›</a:t>
            </a:fld>
            <a:endParaRPr lang="en-BE"/>
          </a:p>
        </p:txBody>
      </p:sp>
    </p:spTree>
    <p:extLst>
      <p:ext uri="{BB962C8B-B14F-4D97-AF65-F5344CB8AC3E}">
        <p14:creationId xmlns:p14="http://schemas.microsoft.com/office/powerpoint/2010/main" val="242982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3E78E1C-1AD5-4757-8E83-711A86DAAD3D}" type="slidenum">
              <a:rPr lang="en-BE" smtClean="0"/>
              <a:t>9</a:t>
            </a:fld>
            <a:endParaRPr lang="en-BE"/>
          </a:p>
        </p:txBody>
      </p:sp>
    </p:spTree>
    <p:extLst>
      <p:ext uri="{BB962C8B-B14F-4D97-AF65-F5344CB8AC3E}">
        <p14:creationId xmlns:p14="http://schemas.microsoft.com/office/powerpoint/2010/main" val="95939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3E78E1C-1AD5-4757-8E83-711A86DAAD3D}" type="slidenum">
              <a:rPr lang="en-BE" smtClean="0"/>
              <a:t>10</a:t>
            </a:fld>
            <a:endParaRPr lang="en-BE"/>
          </a:p>
        </p:txBody>
      </p:sp>
    </p:spTree>
    <p:extLst>
      <p:ext uri="{BB962C8B-B14F-4D97-AF65-F5344CB8AC3E}">
        <p14:creationId xmlns:p14="http://schemas.microsoft.com/office/powerpoint/2010/main" val="240055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761F7-FFE6-49F0-9CB4-6E0D40CFC05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BE"/>
          </a:p>
        </p:txBody>
      </p:sp>
      <p:sp>
        <p:nvSpPr>
          <p:cNvPr id="3" name="Ondertitel 2">
            <a:extLst>
              <a:ext uri="{FF2B5EF4-FFF2-40B4-BE49-F238E27FC236}">
                <a16:creationId xmlns:a16="http://schemas.microsoft.com/office/drawing/2014/main" id="{56A272DD-0033-4595-93EB-F5D429AB4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sp>
        <p:nvSpPr>
          <p:cNvPr id="4" name="Tijdelijke aanduiding voor datum 3">
            <a:extLst>
              <a:ext uri="{FF2B5EF4-FFF2-40B4-BE49-F238E27FC236}">
                <a16:creationId xmlns:a16="http://schemas.microsoft.com/office/drawing/2014/main" id="{5BB441A5-8024-48AB-BFC5-6588AB43AE98}"/>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24686207-41FF-4172-B0EE-761F1FAA7F01}"/>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D6F5DC6B-97BA-4169-92F0-24AE41D8BF07}"/>
              </a:ext>
            </a:extLst>
          </p:cNvPr>
          <p:cNvSpPr>
            <a:spLocks noGrp="1"/>
          </p:cNvSpPr>
          <p:nvPr>
            <p:ph type="sldNum" sz="quarter" idx="12"/>
          </p:nvPr>
        </p:nvSpPr>
        <p:spPr/>
        <p:txBody>
          <a:bodyPr/>
          <a:lstStyle/>
          <a:p>
            <a:fld id="{842C7D7A-50F5-4CBC-98E5-705BA44D5AC7}" type="slidenum">
              <a:rPr lang="en-BE" smtClean="0"/>
              <a:t>‹nr.›</a:t>
            </a:fld>
            <a:endParaRPr lang="en-BE"/>
          </a:p>
        </p:txBody>
      </p:sp>
    </p:spTree>
    <p:extLst>
      <p:ext uri="{BB962C8B-B14F-4D97-AF65-F5344CB8AC3E}">
        <p14:creationId xmlns:p14="http://schemas.microsoft.com/office/powerpoint/2010/main" val="271248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8513F-F627-4BA1-91C5-6F591074CD40}"/>
              </a:ext>
            </a:extLst>
          </p:cNvPr>
          <p:cNvSpPr>
            <a:spLocks noGrp="1"/>
          </p:cNvSpPr>
          <p:nvPr>
            <p:ph type="title"/>
          </p:nvPr>
        </p:nvSpPr>
        <p:spPr/>
        <p:txBody>
          <a:bodyPr/>
          <a:lstStyle/>
          <a:p>
            <a:r>
              <a:rPr lang="nl-NL"/>
              <a:t>Klik om stijl te bewerken</a:t>
            </a:r>
            <a:endParaRPr lang="en-BE"/>
          </a:p>
        </p:txBody>
      </p:sp>
      <p:sp>
        <p:nvSpPr>
          <p:cNvPr id="3" name="Tijdelijke aanduiding voor verticale tekst 2">
            <a:extLst>
              <a:ext uri="{FF2B5EF4-FFF2-40B4-BE49-F238E27FC236}">
                <a16:creationId xmlns:a16="http://schemas.microsoft.com/office/drawing/2014/main" id="{309DDE33-7D44-4BBF-B298-7B27A944769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EFA41146-79A9-471E-A85C-6B54A8F76728}"/>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60413DD7-7F62-4D59-BF2F-214958ACE28D}"/>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AE331102-70BE-41A3-8710-B4BCE09BB55B}"/>
              </a:ext>
            </a:extLst>
          </p:cNvPr>
          <p:cNvSpPr>
            <a:spLocks noGrp="1"/>
          </p:cNvSpPr>
          <p:nvPr>
            <p:ph type="sldNum" sz="quarter" idx="12"/>
          </p:nvPr>
        </p:nvSpPr>
        <p:spPr/>
        <p:txBody>
          <a:bodyPr/>
          <a:lstStyle/>
          <a:p>
            <a:fld id="{842C7D7A-50F5-4CBC-98E5-705BA44D5AC7}" type="slidenum">
              <a:rPr lang="en-BE" smtClean="0"/>
              <a:t>‹nr.›</a:t>
            </a:fld>
            <a:endParaRPr lang="en-BE"/>
          </a:p>
        </p:txBody>
      </p:sp>
    </p:spTree>
    <p:extLst>
      <p:ext uri="{BB962C8B-B14F-4D97-AF65-F5344CB8AC3E}">
        <p14:creationId xmlns:p14="http://schemas.microsoft.com/office/powerpoint/2010/main" val="65054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AD7695A-7D71-4CBB-9798-59140DFE3202}"/>
              </a:ext>
            </a:extLst>
          </p:cNvPr>
          <p:cNvSpPr>
            <a:spLocks noGrp="1"/>
          </p:cNvSpPr>
          <p:nvPr>
            <p:ph type="title" orient="vert"/>
          </p:nvPr>
        </p:nvSpPr>
        <p:spPr>
          <a:xfrm>
            <a:off x="8724900" y="365125"/>
            <a:ext cx="2628900" cy="5811838"/>
          </a:xfrm>
        </p:spPr>
        <p:txBody>
          <a:bodyPr vert="eaVert"/>
          <a:lstStyle/>
          <a:p>
            <a:r>
              <a:rPr lang="nl-NL"/>
              <a:t>Klik om stijl te bewerken</a:t>
            </a:r>
            <a:endParaRPr lang="en-BE"/>
          </a:p>
        </p:txBody>
      </p:sp>
      <p:sp>
        <p:nvSpPr>
          <p:cNvPr id="3" name="Tijdelijke aanduiding voor verticale tekst 2">
            <a:extLst>
              <a:ext uri="{FF2B5EF4-FFF2-40B4-BE49-F238E27FC236}">
                <a16:creationId xmlns:a16="http://schemas.microsoft.com/office/drawing/2014/main" id="{67AD22CB-95BA-4088-BCA7-E1E7EF1FD83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AA4F7B36-003A-4634-ABE4-D59DEF28C71F}"/>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B1EF0EA3-1475-4403-A0D1-B38A5E296001}"/>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65FAED39-E42F-43B0-8342-3C9C0024A839}"/>
              </a:ext>
            </a:extLst>
          </p:cNvPr>
          <p:cNvSpPr>
            <a:spLocks noGrp="1"/>
          </p:cNvSpPr>
          <p:nvPr>
            <p:ph type="sldNum" sz="quarter" idx="12"/>
          </p:nvPr>
        </p:nvSpPr>
        <p:spPr/>
        <p:txBody>
          <a:bodyPr/>
          <a:lstStyle/>
          <a:p>
            <a:fld id="{842C7D7A-50F5-4CBC-98E5-705BA44D5AC7}" type="slidenum">
              <a:rPr lang="en-BE" smtClean="0"/>
              <a:t>‹nr.›</a:t>
            </a:fld>
            <a:endParaRPr lang="en-BE"/>
          </a:p>
        </p:txBody>
      </p:sp>
    </p:spTree>
    <p:extLst>
      <p:ext uri="{BB962C8B-B14F-4D97-AF65-F5344CB8AC3E}">
        <p14:creationId xmlns:p14="http://schemas.microsoft.com/office/powerpoint/2010/main" val="12726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1193D-5A6D-4C75-8253-D3C1205D2CCD}"/>
              </a:ext>
            </a:extLst>
          </p:cNvPr>
          <p:cNvSpPr>
            <a:spLocks noGrp="1"/>
          </p:cNvSpPr>
          <p:nvPr>
            <p:ph type="title"/>
          </p:nvPr>
        </p:nvSpPr>
        <p:spPr/>
        <p:txBody>
          <a:body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872D9DB0-8317-4171-9A3A-72AEDC3B26A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CE5EA016-480D-478A-955E-19EA068AEB30}"/>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A52BBA38-DD90-40EC-ADA4-DFD8E674515C}"/>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6C81C02D-BC41-4063-8CAB-0C319DE3EAE8}"/>
              </a:ext>
            </a:extLst>
          </p:cNvPr>
          <p:cNvSpPr>
            <a:spLocks noGrp="1"/>
          </p:cNvSpPr>
          <p:nvPr>
            <p:ph type="sldNum" sz="quarter" idx="12"/>
          </p:nvPr>
        </p:nvSpPr>
        <p:spPr/>
        <p:txBody>
          <a:bodyPr/>
          <a:lstStyle/>
          <a:p>
            <a:fld id="{842C7D7A-50F5-4CBC-98E5-705BA44D5AC7}" type="slidenum">
              <a:rPr lang="en-BE" smtClean="0"/>
              <a:t>‹nr.›</a:t>
            </a:fld>
            <a:endParaRPr lang="en-BE"/>
          </a:p>
        </p:txBody>
      </p:sp>
    </p:spTree>
    <p:extLst>
      <p:ext uri="{BB962C8B-B14F-4D97-AF65-F5344CB8AC3E}">
        <p14:creationId xmlns:p14="http://schemas.microsoft.com/office/powerpoint/2010/main" val="393946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885CC-B168-49BA-99A7-9DFB1412C8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430FA82D-BC66-428F-B813-8A24079FD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ABC2DCF-ACF5-43E1-ADE7-101187A45651}"/>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678ECC97-5F98-41C8-AAC7-21E106985747}"/>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1AA62663-C0CE-4A3E-9B1A-37F3CA8DBD8A}"/>
              </a:ext>
            </a:extLst>
          </p:cNvPr>
          <p:cNvSpPr>
            <a:spLocks noGrp="1"/>
          </p:cNvSpPr>
          <p:nvPr>
            <p:ph type="sldNum" sz="quarter" idx="12"/>
          </p:nvPr>
        </p:nvSpPr>
        <p:spPr/>
        <p:txBody>
          <a:bodyPr/>
          <a:lstStyle/>
          <a:p>
            <a:fld id="{842C7D7A-50F5-4CBC-98E5-705BA44D5AC7}" type="slidenum">
              <a:rPr lang="en-BE" smtClean="0"/>
              <a:t>‹nr.›</a:t>
            </a:fld>
            <a:endParaRPr lang="en-BE"/>
          </a:p>
        </p:txBody>
      </p:sp>
    </p:spTree>
    <p:extLst>
      <p:ext uri="{BB962C8B-B14F-4D97-AF65-F5344CB8AC3E}">
        <p14:creationId xmlns:p14="http://schemas.microsoft.com/office/powerpoint/2010/main" val="231934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393A1-5171-40CE-8D4D-0FC73F4B30CC}"/>
              </a:ext>
            </a:extLst>
          </p:cNvPr>
          <p:cNvSpPr>
            <a:spLocks noGrp="1"/>
          </p:cNvSpPr>
          <p:nvPr>
            <p:ph type="title"/>
          </p:nvPr>
        </p:nvSpPr>
        <p:spPr/>
        <p:txBody>
          <a:body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4121CA49-B560-4419-9767-FA81CF41021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inhoud 3">
            <a:extLst>
              <a:ext uri="{FF2B5EF4-FFF2-40B4-BE49-F238E27FC236}">
                <a16:creationId xmlns:a16="http://schemas.microsoft.com/office/drawing/2014/main" id="{21A62E8F-E0AB-4E82-85FC-A4710748918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ijdelijke aanduiding voor datum 4">
            <a:extLst>
              <a:ext uri="{FF2B5EF4-FFF2-40B4-BE49-F238E27FC236}">
                <a16:creationId xmlns:a16="http://schemas.microsoft.com/office/drawing/2014/main" id="{122A2D0C-E363-4E77-9356-1F67EBB8476E}"/>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6" name="Tijdelijke aanduiding voor voettekst 5">
            <a:extLst>
              <a:ext uri="{FF2B5EF4-FFF2-40B4-BE49-F238E27FC236}">
                <a16:creationId xmlns:a16="http://schemas.microsoft.com/office/drawing/2014/main" id="{9EDBDFF4-F718-4007-961D-B60B10B75840}"/>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C382CFB9-F3F4-4243-AAF7-F65C03919FD9}"/>
              </a:ext>
            </a:extLst>
          </p:cNvPr>
          <p:cNvSpPr>
            <a:spLocks noGrp="1"/>
          </p:cNvSpPr>
          <p:nvPr>
            <p:ph type="sldNum" sz="quarter" idx="12"/>
          </p:nvPr>
        </p:nvSpPr>
        <p:spPr/>
        <p:txBody>
          <a:bodyPr/>
          <a:lstStyle/>
          <a:p>
            <a:fld id="{842C7D7A-50F5-4CBC-98E5-705BA44D5AC7}" type="slidenum">
              <a:rPr lang="en-BE" smtClean="0"/>
              <a:t>‹nr.›</a:t>
            </a:fld>
            <a:endParaRPr lang="en-BE"/>
          </a:p>
        </p:txBody>
      </p:sp>
    </p:spTree>
    <p:extLst>
      <p:ext uri="{BB962C8B-B14F-4D97-AF65-F5344CB8AC3E}">
        <p14:creationId xmlns:p14="http://schemas.microsoft.com/office/powerpoint/2010/main" val="206756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2624D-F185-47A5-8296-1666D49259A2}"/>
              </a:ext>
            </a:extLst>
          </p:cNvPr>
          <p:cNvSpPr>
            <a:spLocks noGrp="1"/>
          </p:cNvSpPr>
          <p:nvPr>
            <p:ph type="title"/>
          </p:nvPr>
        </p:nvSpPr>
        <p:spPr>
          <a:xfrm>
            <a:off x="839788" y="365125"/>
            <a:ext cx="10515600" cy="1325563"/>
          </a:xfrm>
        </p:spPr>
        <p:txBody>
          <a:body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57D96B53-4780-4F6F-8BDB-C6A877FD0B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1C213F4-DE76-4EF7-8139-00A13A11D8F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ijdelijke aanduiding voor tekst 4">
            <a:extLst>
              <a:ext uri="{FF2B5EF4-FFF2-40B4-BE49-F238E27FC236}">
                <a16:creationId xmlns:a16="http://schemas.microsoft.com/office/drawing/2014/main" id="{FB02512D-0EE2-43A8-87F3-66979DDAB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66B00FE-B86C-4ED5-B89B-81C06C43DBE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Tijdelijke aanduiding voor datum 6">
            <a:extLst>
              <a:ext uri="{FF2B5EF4-FFF2-40B4-BE49-F238E27FC236}">
                <a16:creationId xmlns:a16="http://schemas.microsoft.com/office/drawing/2014/main" id="{94FC62F7-2D7A-4461-99E8-88D84373C4E2}"/>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8" name="Tijdelijke aanduiding voor voettekst 7">
            <a:extLst>
              <a:ext uri="{FF2B5EF4-FFF2-40B4-BE49-F238E27FC236}">
                <a16:creationId xmlns:a16="http://schemas.microsoft.com/office/drawing/2014/main" id="{79CA6E9A-6C94-4F8C-AAE3-3D4553024B96}"/>
              </a:ext>
            </a:extLst>
          </p:cNvPr>
          <p:cNvSpPr>
            <a:spLocks noGrp="1"/>
          </p:cNvSpPr>
          <p:nvPr>
            <p:ph type="ftr" sz="quarter" idx="11"/>
          </p:nvPr>
        </p:nvSpPr>
        <p:spPr/>
        <p:txBody>
          <a:bodyPr/>
          <a:lstStyle/>
          <a:p>
            <a:endParaRPr lang="en-BE"/>
          </a:p>
        </p:txBody>
      </p:sp>
      <p:sp>
        <p:nvSpPr>
          <p:cNvPr id="9" name="Tijdelijke aanduiding voor dianummer 8">
            <a:extLst>
              <a:ext uri="{FF2B5EF4-FFF2-40B4-BE49-F238E27FC236}">
                <a16:creationId xmlns:a16="http://schemas.microsoft.com/office/drawing/2014/main" id="{A55A30F1-5287-4888-A1B6-11B58670EB6B}"/>
              </a:ext>
            </a:extLst>
          </p:cNvPr>
          <p:cNvSpPr>
            <a:spLocks noGrp="1"/>
          </p:cNvSpPr>
          <p:nvPr>
            <p:ph type="sldNum" sz="quarter" idx="12"/>
          </p:nvPr>
        </p:nvSpPr>
        <p:spPr/>
        <p:txBody>
          <a:bodyPr/>
          <a:lstStyle/>
          <a:p>
            <a:fld id="{842C7D7A-50F5-4CBC-98E5-705BA44D5AC7}" type="slidenum">
              <a:rPr lang="en-BE" smtClean="0"/>
              <a:t>‹nr.›</a:t>
            </a:fld>
            <a:endParaRPr lang="en-BE"/>
          </a:p>
        </p:txBody>
      </p:sp>
    </p:spTree>
    <p:extLst>
      <p:ext uri="{BB962C8B-B14F-4D97-AF65-F5344CB8AC3E}">
        <p14:creationId xmlns:p14="http://schemas.microsoft.com/office/powerpoint/2010/main" val="78833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66CE1-14A6-4AB1-A299-3682C0C1B77D}"/>
              </a:ext>
            </a:extLst>
          </p:cNvPr>
          <p:cNvSpPr>
            <a:spLocks noGrp="1"/>
          </p:cNvSpPr>
          <p:nvPr>
            <p:ph type="title"/>
          </p:nvPr>
        </p:nvSpPr>
        <p:spPr/>
        <p:txBody>
          <a:bodyPr/>
          <a:lstStyle/>
          <a:p>
            <a:r>
              <a:rPr lang="nl-NL"/>
              <a:t>Klik om stijl te bewerken</a:t>
            </a:r>
            <a:endParaRPr lang="en-BE"/>
          </a:p>
        </p:txBody>
      </p:sp>
      <p:sp>
        <p:nvSpPr>
          <p:cNvPr id="3" name="Tijdelijke aanduiding voor datum 2">
            <a:extLst>
              <a:ext uri="{FF2B5EF4-FFF2-40B4-BE49-F238E27FC236}">
                <a16:creationId xmlns:a16="http://schemas.microsoft.com/office/drawing/2014/main" id="{E88634C0-4364-4DF5-82FC-CE1594B46D4C}"/>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4" name="Tijdelijke aanduiding voor voettekst 3">
            <a:extLst>
              <a:ext uri="{FF2B5EF4-FFF2-40B4-BE49-F238E27FC236}">
                <a16:creationId xmlns:a16="http://schemas.microsoft.com/office/drawing/2014/main" id="{A614D3A3-E82A-4B98-B305-4785C9926703}"/>
              </a:ext>
            </a:extLst>
          </p:cNvPr>
          <p:cNvSpPr>
            <a:spLocks noGrp="1"/>
          </p:cNvSpPr>
          <p:nvPr>
            <p:ph type="ftr" sz="quarter" idx="11"/>
          </p:nvPr>
        </p:nvSpPr>
        <p:spPr/>
        <p:txBody>
          <a:bodyPr/>
          <a:lstStyle/>
          <a:p>
            <a:endParaRPr lang="en-BE"/>
          </a:p>
        </p:txBody>
      </p:sp>
      <p:sp>
        <p:nvSpPr>
          <p:cNvPr id="5" name="Tijdelijke aanduiding voor dianummer 4">
            <a:extLst>
              <a:ext uri="{FF2B5EF4-FFF2-40B4-BE49-F238E27FC236}">
                <a16:creationId xmlns:a16="http://schemas.microsoft.com/office/drawing/2014/main" id="{E3F3DE22-0619-4FA1-BAEB-D26E613CAB23}"/>
              </a:ext>
            </a:extLst>
          </p:cNvPr>
          <p:cNvSpPr>
            <a:spLocks noGrp="1"/>
          </p:cNvSpPr>
          <p:nvPr>
            <p:ph type="sldNum" sz="quarter" idx="12"/>
          </p:nvPr>
        </p:nvSpPr>
        <p:spPr/>
        <p:txBody>
          <a:bodyPr/>
          <a:lstStyle/>
          <a:p>
            <a:fld id="{842C7D7A-50F5-4CBC-98E5-705BA44D5AC7}" type="slidenum">
              <a:rPr lang="en-BE" smtClean="0"/>
              <a:t>‹nr.›</a:t>
            </a:fld>
            <a:endParaRPr lang="en-BE"/>
          </a:p>
        </p:txBody>
      </p:sp>
    </p:spTree>
    <p:extLst>
      <p:ext uri="{BB962C8B-B14F-4D97-AF65-F5344CB8AC3E}">
        <p14:creationId xmlns:p14="http://schemas.microsoft.com/office/powerpoint/2010/main" val="235417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50F4743-782D-45AD-A7FE-3368E98B86C5}"/>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3" name="Tijdelijke aanduiding voor voettekst 2">
            <a:extLst>
              <a:ext uri="{FF2B5EF4-FFF2-40B4-BE49-F238E27FC236}">
                <a16:creationId xmlns:a16="http://schemas.microsoft.com/office/drawing/2014/main" id="{54D63484-15EE-456A-B90E-6F6C8EB982C4}"/>
              </a:ext>
            </a:extLst>
          </p:cNvPr>
          <p:cNvSpPr>
            <a:spLocks noGrp="1"/>
          </p:cNvSpPr>
          <p:nvPr>
            <p:ph type="ftr" sz="quarter" idx="11"/>
          </p:nvPr>
        </p:nvSpPr>
        <p:spPr/>
        <p:txBody>
          <a:bodyPr/>
          <a:lstStyle/>
          <a:p>
            <a:endParaRPr lang="en-BE"/>
          </a:p>
        </p:txBody>
      </p:sp>
      <p:sp>
        <p:nvSpPr>
          <p:cNvPr id="4" name="Tijdelijke aanduiding voor dianummer 3">
            <a:extLst>
              <a:ext uri="{FF2B5EF4-FFF2-40B4-BE49-F238E27FC236}">
                <a16:creationId xmlns:a16="http://schemas.microsoft.com/office/drawing/2014/main" id="{0A488332-D683-4BFA-BF5C-38EA5542635E}"/>
              </a:ext>
            </a:extLst>
          </p:cNvPr>
          <p:cNvSpPr>
            <a:spLocks noGrp="1"/>
          </p:cNvSpPr>
          <p:nvPr>
            <p:ph type="sldNum" sz="quarter" idx="12"/>
          </p:nvPr>
        </p:nvSpPr>
        <p:spPr/>
        <p:txBody>
          <a:bodyPr/>
          <a:lstStyle/>
          <a:p>
            <a:fld id="{842C7D7A-50F5-4CBC-98E5-705BA44D5AC7}" type="slidenum">
              <a:rPr lang="en-BE" smtClean="0"/>
              <a:t>‹nr.›</a:t>
            </a:fld>
            <a:endParaRPr lang="en-BE"/>
          </a:p>
        </p:txBody>
      </p:sp>
    </p:spTree>
    <p:extLst>
      <p:ext uri="{BB962C8B-B14F-4D97-AF65-F5344CB8AC3E}">
        <p14:creationId xmlns:p14="http://schemas.microsoft.com/office/powerpoint/2010/main" val="147759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1C158-9406-45E6-953E-A6DAE3896D8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C54A4E0A-305A-4C97-82D9-FBBC7759F7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tekst 3">
            <a:extLst>
              <a:ext uri="{FF2B5EF4-FFF2-40B4-BE49-F238E27FC236}">
                <a16:creationId xmlns:a16="http://schemas.microsoft.com/office/drawing/2014/main" id="{C2DDF1BA-5530-45DE-9C81-7A795BD62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FC50335-EA65-46CB-BCA6-6D1EECDE9044}"/>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6" name="Tijdelijke aanduiding voor voettekst 5">
            <a:extLst>
              <a:ext uri="{FF2B5EF4-FFF2-40B4-BE49-F238E27FC236}">
                <a16:creationId xmlns:a16="http://schemas.microsoft.com/office/drawing/2014/main" id="{9F051B84-DFE1-4915-9805-6B5D67BFAD90}"/>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69E948B3-F34F-48C4-A91B-8C8033B9C2AD}"/>
              </a:ext>
            </a:extLst>
          </p:cNvPr>
          <p:cNvSpPr>
            <a:spLocks noGrp="1"/>
          </p:cNvSpPr>
          <p:nvPr>
            <p:ph type="sldNum" sz="quarter" idx="12"/>
          </p:nvPr>
        </p:nvSpPr>
        <p:spPr/>
        <p:txBody>
          <a:bodyPr/>
          <a:lstStyle/>
          <a:p>
            <a:fld id="{842C7D7A-50F5-4CBC-98E5-705BA44D5AC7}" type="slidenum">
              <a:rPr lang="en-BE" smtClean="0"/>
              <a:t>‹nr.›</a:t>
            </a:fld>
            <a:endParaRPr lang="en-BE"/>
          </a:p>
        </p:txBody>
      </p:sp>
    </p:spTree>
    <p:extLst>
      <p:ext uri="{BB962C8B-B14F-4D97-AF65-F5344CB8AC3E}">
        <p14:creationId xmlns:p14="http://schemas.microsoft.com/office/powerpoint/2010/main" val="381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B4E95-38A8-4A8E-9069-F25E23A941B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BE"/>
          </a:p>
        </p:txBody>
      </p:sp>
      <p:sp>
        <p:nvSpPr>
          <p:cNvPr id="3" name="Tijdelijke aanduiding voor afbeelding 2">
            <a:extLst>
              <a:ext uri="{FF2B5EF4-FFF2-40B4-BE49-F238E27FC236}">
                <a16:creationId xmlns:a16="http://schemas.microsoft.com/office/drawing/2014/main" id="{CDFB5A55-7C91-48B6-9000-2CCDE8A3D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ijdelijke aanduiding voor tekst 3">
            <a:extLst>
              <a:ext uri="{FF2B5EF4-FFF2-40B4-BE49-F238E27FC236}">
                <a16:creationId xmlns:a16="http://schemas.microsoft.com/office/drawing/2014/main" id="{E710530F-F7F8-439F-B6D2-3FE8E7589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C0C12D-EC7F-475D-BB83-448349E55E9B}"/>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6" name="Tijdelijke aanduiding voor voettekst 5">
            <a:extLst>
              <a:ext uri="{FF2B5EF4-FFF2-40B4-BE49-F238E27FC236}">
                <a16:creationId xmlns:a16="http://schemas.microsoft.com/office/drawing/2014/main" id="{A58EA520-3E7C-4CDF-AE5E-BA22192BB7D0}"/>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3C011AF0-594E-4A87-A7A4-A398318CC886}"/>
              </a:ext>
            </a:extLst>
          </p:cNvPr>
          <p:cNvSpPr>
            <a:spLocks noGrp="1"/>
          </p:cNvSpPr>
          <p:nvPr>
            <p:ph type="sldNum" sz="quarter" idx="12"/>
          </p:nvPr>
        </p:nvSpPr>
        <p:spPr/>
        <p:txBody>
          <a:bodyPr/>
          <a:lstStyle/>
          <a:p>
            <a:fld id="{842C7D7A-50F5-4CBC-98E5-705BA44D5AC7}" type="slidenum">
              <a:rPr lang="en-BE" smtClean="0"/>
              <a:t>‹nr.›</a:t>
            </a:fld>
            <a:endParaRPr lang="en-BE"/>
          </a:p>
        </p:txBody>
      </p:sp>
    </p:spTree>
    <p:extLst>
      <p:ext uri="{BB962C8B-B14F-4D97-AF65-F5344CB8AC3E}">
        <p14:creationId xmlns:p14="http://schemas.microsoft.com/office/powerpoint/2010/main" val="234123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B81A3A4-203C-483A-BD56-B3DB0F5078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4D968822-19A0-456F-A244-4D5C9F2FD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8D0E4879-8801-47A7-A045-9EC6C91AD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E626E13D-6724-4E72-90A6-1EB4BAB136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Tijdelijke aanduiding voor dianummer 5">
            <a:extLst>
              <a:ext uri="{FF2B5EF4-FFF2-40B4-BE49-F238E27FC236}">
                <a16:creationId xmlns:a16="http://schemas.microsoft.com/office/drawing/2014/main" id="{56941941-2994-4FAE-838C-27FFA0062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C7D7A-50F5-4CBC-98E5-705BA44D5AC7}" type="slidenum">
              <a:rPr lang="en-BE" smtClean="0"/>
              <a:t>‹nr.›</a:t>
            </a:fld>
            <a:endParaRPr lang="en-BE"/>
          </a:p>
        </p:txBody>
      </p:sp>
    </p:spTree>
    <p:extLst>
      <p:ext uri="{BB962C8B-B14F-4D97-AF65-F5344CB8AC3E}">
        <p14:creationId xmlns:p14="http://schemas.microsoft.com/office/powerpoint/2010/main" val="9918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9654615-8587-44E7-9650-752A2C249B2B}"/>
              </a:ext>
            </a:extLst>
          </p:cNvPr>
          <p:cNvSpPr>
            <a:spLocks noGrp="1"/>
          </p:cNvSpPr>
          <p:nvPr>
            <p:ph type="ctrTitle"/>
          </p:nvPr>
        </p:nvSpPr>
        <p:spPr>
          <a:xfrm>
            <a:off x="804672" y="338328"/>
            <a:ext cx="3877056" cy="2249424"/>
          </a:xfrm>
        </p:spPr>
        <p:txBody>
          <a:bodyPr anchor="b">
            <a:normAutofit/>
          </a:bodyPr>
          <a:lstStyle/>
          <a:p>
            <a:pPr algn="l"/>
            <a:r>
              <a:rPr lang="nl-BE" sz="5400" dirty="0"/>
              <a:t>Verslag </a:t>
            </a:r>
            <a:br>
              <a:rPr lang="nl-BE" sz="5400" dirty="0"/>
            </a:br>
            <a:r>
              <a:rPr lang="en-BE" sz="5400" dirty="0"/>
              <a:t>2020</a:t>
            </a:r>
          </a:p>
        </p:txBody>
      </p:sp>
      <p:pic>
        <p:nvPicPr>
          <p:cNvPr id="5" name="Picture 4">
            <a:extLst>
              <a:ext uri="{FF2B5EF4-FFF2-40B4-BE49-F238E27FC236}">
                <a16:creationId xmlns:a16="http://schemas.microsoft.com/office/drawing/2014/main" id="{C157FE88-F8A1-4FCB-9A6D-42E899FDA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1" y="674806"/>
            <a:ext cx="4416894" cy="1921348"/>
          </a:xfrm>
          <a:prstGeom prst="rect">
            <a:avLst/>
          </a:prstGeom>
        </p:spPr>
      </p:pic>
      <p:pic>
        <p:nvPicPr>
          <p:cNvPr id="7" name="Picture 6">
            <a:extLst>
              <a:ext uri="{FF2B5EF4-FFF2-40B4-BE49-F238E27FC236}">
                <a16:creationId xmlns:a16="http://schemas.microsoft.com/office/drawing/2014/main" id="{5C2FA481-636A-4127-95A8-E70980927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781" y="3702982"/>
            <a:ext cx="5702113" cy="2052760"/>
          </a:xfrm>
          <a:prstGeom prst="rect">
            <a:avLst/>
          </a:prstGeom>
        </p:spPr>
      </p:pic>
    </p:spTree>
    <p:extLst>
      <p:ext uri="{BB962C8B-B14F-4D97-AF65-F5344CB8AC3E}">
        <p14:creationId xmlns:p14="http://schemas.microsoft.com/office/powerpoint/2010/main" val="6147677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8F16A2A-B067-4882-882E-23EFDE1197FE}"/>
              </a:ext>
            </a:extLst>
          </p:cNvPr>
          <p:cNvSpPr>
            <a:spLocks noGrp="1"/>
          </p:cNvSpPr>
          <p:nvPr>
            <p:ph idx="1"/>
          </p:nvPr>
        </p:nvSpPr>
        <p:spPr>
          <a:xfrm>
            <a:off x="58451" y="1019163"/>
            <a:ext cx="3647273" cy="5741020"/>
          </a:xfrm>
          <a:solidFill>
            <a:schemeClr val="bg1"/>
          </a:solidFill>
        </p:spPr>
        <p:txBody>
          <a:bodyPr>
            <a:noAutofit/>
          </a:bodyPr>
          <a:lstStyle/>
          <a:p>
            <a:pPr marL="0" indent="0">
              <a:buNone/>
            </a:pPr>
            <a:r>
              <a:rPr lang="nl-NL" sz="2100" dirty="0"/>
              <a:t>5/ In België, vertraging van de groei van de productiviteit van de marktdiensten, vooral te verklaren door de vertraging van de productiviteit van de reeds zwak presterende bedrijfstakken (vastgoedactiviteiten, uitgeverijen, film en video, horeca, publiciteit en technische diensten).</a:t>
            </a:r>
            <a:endParaRPr lang="en-BE" sz="2100" dirty="0"/>
          </a:p>
          <a:p>
            <a:pPr marL="0" indent="0">
              <a:buNone/>
            </a:pPr>
            <a:r>
              <a:rPr lang="nl-NL" sz="2100" dirty="0"/>
              <a:t>6/Vertraging van de groei van de Belgische productiviteit na de economische en financiële crisis van 2008, te verklaren door de afname van de bijdrage van de totale factorproductiviteit en de niet-ICT kapitaalverdieping.</a:t>
            </a:r>
          </a:p>
        </p:txBody>
      </p:sp>
      <p:sp>
        <p:nvSpPr>
          <p:cNvPr id="7" name="Rectangle 6">
            <a:extLst>
              <a:ext uri="{FF2B5EF4-FFF2-40B4-BE49-F238E27FC236}">
                <a16:creationId xmlns:a16="http://schemas.microsoft.com/office/drawing/2014/main" id="{BACD1F9F-6237-47AF-87F5-73F09D6B84AB}"/>
              </a:ext>
            </a:extLst>
          </p:cNvPr>
          <p:cNvSpPr/>
          <p:nvPr/>
        </p:nvSpPr>
        <p:spPr>
          <a:xfrm>
            <a:off x="3678454" y="56157"/>
            <a:ext cx="8357937" cy="923330"/>
          </a:xfrm>
          <a:prstGeom prst="rect">
            <a:avLst/>
          </a:prstGeom>
        </p:spPr>
        <p:txBody>
          <a:bodyPr wrap="square">
            <a:spAutoFit/>
          </a:bodyPr>
          <a:lstStyle/>
          <a:p>
            <a:r>
              <a:rPr lang="fr-FR" dirty="0"/>
              <a:t>Tab</a:t>
            </a:r>
            <a:r>
              <a:rPr lang="en-BE" dirty="0"/>
              <a:t>e</a:t>
            </a:r>
            <a:r>
              <a:rPr lang="fr-FR" dirty="0"/>
              <a:t>l </a:t>
            </a:r>
            <a:r>
              <a:rPr lang="en-BE" dirty="0"/>
              <a:t>4</a:t>
            </a:r>
            <a:r>
              <a:rPr lang="fr-FR" dirty="0"/>
              <a:t> : </a:t>
            </a:r>
            <a:r>
              <a:rPr lang="nl-NL" dirty="0"/>
              <a:t>Gemiddelde jaarlijkse groeivoet van de toegevoegde waarde in volume, van de gewerkte uren en van de productiviteit per uur in de Belgische marktdiensten</a:t>
            </a:r>
          </a:p>
          <a:p>
            <a:r>
              <a:rPr lang="nl-NL" dirty="0"/>
              <a:t>In %</a:t>
            </a:r>
          </a:p>
        </p:txBody>
      </p:sp>
      <p:sp>
        <p:nvSpPr>
          <p:cNvPr id="9" name="Rectangle 8">
            <a:extLst>
              <a:ext uri="{FF2B5EF4-FFF2-40B4-BE49-F238E27FC236}">
                <a16:creationId xmlns:a16="http://schemas.microsoft.com/office/drawing/2014/main" id="{A0B56953-23D6-4126-9438-2EF605C33B37}"/>
              </a:ext>
            </a:extLst>
          </p:cNvPr>
          <p:cNvSpPr/>
          <p:nvPr/>
        </p:nvSpPr>
        <p:spPr>
          <a:xfrm>
            <a:off x="3678454" y="6551142"/>
            <a:ext cx="8357937" cy="369332"/>
          </a:xfrm>
          <a:prstGeom prst="rect">
            <a:avLst/>
          </a:prstGeom>
        </p:spPr>
        <p:txBody>
          <a:bodyPr wrap="square">
            <a:spAutoFit/>
          </a:bodyPr>
          <a:lstStyle/>
          <a:p>
            <a:r>
              <a:rPr lang="fr-FR"/>
              <a:t>Bron: Eurostat, Nationale Rekeningen, oktober 2020.</a:t>
            </a:r>
            <a:endParaRPr lang="en-BE" dirty="0"/>
          </a:p>
        </p:txBody>
      </p:sp>
      <p:graphicFrame>
        <p:nvGraphicFramePr>
          <p:cNvPr id="4" name="Table 3">
            <a:extLst>
              <a:ext uri="{FF2B5EF4-FFF2-40B4-BE49-F238E27FC236}">
                <a16:creationId xmlns:a16="http://schemas.microsoft.com/office/drawing/2014/main" id="{35BC567D-71D7-48BE-A0F1-FF29CA35A7C3}"/>
              </a:ext>
            </a:extLst>
          </p:cNvPr>
          <p:cNvGraphicFramePr>
            <a:graphicFrameLocks noGrp="1"/>
          </p:cNvGraphicFramePr>
          <p:nvPr>
            <p:extLst>
              <p:ext uri="{D42A27DB-BD31-4B8C-83A1-F6EECF244321}">
                <p14:modId xmlns:p14="http://schemas.microsoft.com/office/powerpoint/2010/main" val="1264885962"/>
              </p:ext>
            </p:extLst>
          </p:nvPr>
        </p:nvGraphicFramePr>
        <p:xfrm>
          <a:off x="3705724" y="921346"/>
          <a:ext cx="8385207" cy="5709697"/>
        </p:xfrm>
        <a:graphic>
          <a:graphicData uri="http://schemas.openxmlformats.org/drawingml/2006/table">
            <a:tbl>
              <a:tblPr>
                <a:tableStyleId>{5C22544A-7EE6-4342-B048-85BDC9FD1C3A}</a:tableStyleId>
              </a:tblPr>
              <a:tblGrid>
                <a:gridCol w="2288006">
                  <a:extLst>
                    <a:ext uri="{9D8B030D-6E8A-4147-A177-3AD203B41FA5}">
                      <a16:colId xmlns:a16="http://schemas.microsoft.com/office/drawing/2014/main" val="2791211153"/>
                    </a:ext>
                  </a:extLst>
                </a:gridCol>
                <a:gridCol w="960120">
                  <a:extLst>
                    <a:ext uri="{9D8B030D-6E8A-4147-A177-3AD203B41FA5}">
                      <a16:colId xmlns:a16="http://schemas.microsoft.com/office/drawing/2014/main" val="2616882083"/>
                    </a:ext>
                  </a:extLst>
                </a:gridCol>
                <a:gridCol w="682934">
                  <a:extLst>
                    <a:ext uri="{9D8B030D-6E8A-4147-A177-3AD203B41FA5}">
                      <a16:colId xmlns:a16="http://schemas.microsoft.com/office/drawing/2014/main" val="1179196611"/>
                    </a:ext>
                  </a:extLst>
                </a:gridCol>
                <a:gridCol w="656880">
                  <a:extLst>
                    <a:ext uri="{9D8B030D-6E8A-4147-A177-3AD203B41FA5}">
                      <a16:colId xmlns:a16="http://schemas.microsoft.com/office/drawing/2014/main" val="1396577468"/>
                    </a:ext>
                  </a:extLst>
                </a:gridCol>
                <a:gridCol w="553748">
                  <a:extLst>
                    <a:ext uri="{9D8B030D-6E8A-4147-A177-3AD203B41FA5}">
                      <a16:colId xmlns:a16="http://schemas.microsoft.com/office/drawing/2014/main" val="271708279"/>
                    </a:ext>
                  </a:extLst>
                </a:gridCol>
                <a:gridCol w="494285">
                  <a:extLst>
                    <a:ext uri="{9D8B030D-6E8A-4147-A177-3AD203B41FA5}">
                      <a16:colId xmlns:a16="http://schemas.microsoft.com/office/drawing/2014/main" val="2955478057"/>
                    </a:ext>
                  </a:extLst>
                </a:gridCol>
                <a:gridCol w="786027">
                  <a:extLst>
                    <a:ext uri="{9D8B030D-6E8A-4147-A177-3AD203B41FA5}">
                      <a16:colId xmlns:a16="http://schemas.microsoft.com/office/drawing/2014/main" val="1970719963"/>
                    </a:ext>
                  </a:extLst>
                </a:gridCol>
                <a:gridCol w="537954">
                  <a:extLst>
                    <a:ext uri="{9D8B030D-6E8A-4147-A177-3AD203B41FA5}">
                      <a16:colId xmlns:a16="http://schemas.microsoft.com/office/drawing/2014/main" val="3328209127"/>
                    </a:ext>
                  </a:extLst>
                </a:gridCol>
                <a:gridCol w="642014">
                  <a:extLst>
                    <a:ext uri="{9D8B030D-6E8A-4147-A177-3AD203B41FA5}">
                      <a16:colId xmlns:a16="http://schemas.microsoft.com/office/drawing/2014/main" val="2582310425"/>
                    </a:ext>
                  </a:extLst>
                </a:gridCol>
                <a:gridCol w="783239">
                  <a:extLst>
                    <a:ext uri="{9D8B030D-6E8A-4147-A177-3AD203B41FA5}">
                      <a16:colId xmlns:a16="http://schemas.microsoft.com/office/drawing/2014/main" val="4236994581"/>
                    </a:ext>
                  </a:extLst>
                </a:gridCol>
              </a:tblGrid>
              <a:tr h="295878">
                <a:tc>
                  <a:txBody>
                    <a:bodyPr/>
                    <a:lstStyle/>
                    <a:p>
                      <a:pPr algn="ctr">
                        <a:spcAft>
                          <a:spcPts val="0"/>
                        </a:spcAft>
                      </a:pPr>
                      <a:r>
                        <a:rPr lang="fr-BE" sz="1500" b="1" dirty="0">
                          <a:effectLst/>
                        </a:rPr>
                        <a:t> </a:t>
                      </a:r>
                      <a:endParaRPr lang="en-BE" sz="15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gridSpan="3">
                  <a:txBody>
                    <a:bodyPr/>
                    <a:lstStyle/>
                    <a:p>
                      <a:pPr algn="ctr">
                        <a:spcAft>
                          <a:spcPts val="0"/>
                        </a:spcAft>
                      </a:pPr>
                      <a:r>
                        <a:rPr lang="nl-BE" sz="1500" b="1">
                          <a:effectLst/>
                        </a:rPr>
                        <a:t>Toegevoegde waarde</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tc gridSpan="3">
                  <a:txBody>
                    <a:bodyPr/>
                    <a:lstStyle/>
                    <a:p>
                      <a:pPr algn="ctr">
                        <a:spcAft>
                          <a:spcPts val="0"/>
                        </a:spcAft>
                      </a:pPr>
                      <a:r>
                        <a:rPr lang="nl-BE" sz="1500" b="1" dirty="0">
                          <a:effectLst/>
                        </a:rPr>
                        <a:t>Gewerkte uren</a:t>
                      </a:r>
                      <a:endParaRPr lang="en-BE" sz="15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tc gridSpan="3">
                  <a:txBody>
                    <a:bodyPr/>
                    <a:lstStyle/>
                    <a:p>
                      <a:pPr algn="ctr">
                        <a:spcAft>
                          <a:spcPts val="0"/>
                        </a:spcAft>
                      </a:pPr>
                      <a:r>
                        <a:rPr lang="nl-BE" sz="1500" b="1" dirty="0">
                          <a:effectLst/>
                        </a:rPr>
                        <a:t>Productiviteit</a:t>
                      </a:r>
                      <a:endParaRPr lang="en-BE" sz="15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2518753755"/>
                  </a:ext>
                </a:extLst>
              </a:tr>
              <a:tr h="462345">
                <a:tc>
                  <a:txBody>
                    <a:bodyPr/>
                    <a:lstStyle/>
                    <a:p>
                      <a:pPr algn="ctr">
                        <a:spcAft>
                          <a:spcPts val="0"/>
                        </a:spcAft>
                      </a:pPr>
                      <a:r>
                        <a:rPr lang="fr-BE" sz="1500">
                          <a:effectLst/>
                        </a:rPr>
                        <a:t> </a:t>
                      </a:r>
                      <a:endParaRPr lang="en-BE" sz="15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500" b="1" dirty="0">
                          <a:effectLst/>
                        </a:rPr>
                        <a:t>00-18</a:t>
                      </a:r>
                      <a:endParaRPr lang="en-BE" sz="15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500" b="1">
                          <a:effectLst/>
                        </a:rPr>
                        <a:t>00-07</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500" b="1">
                          <a:effectLst/>
                        </a:rPr>
                        <a:t>12-18</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500" b="1">
                          <a:effectLst/>
                        </a:rPr>
                        <a:t>00-18</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500" b="1">
                          <a:effectLst/>
                        </a:rPr>
                        <a:t>00-07</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500" b="1">
                          <a:effectLst/>
                        </a:rPr>
                        <a:t>12-18</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500" b="1">
                          <a:effectLst/>
                        </a:rPr>
                        <a:t>00-18</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500" b="1" dirty="0">
                          <a:effectLst/>
                        </a:rPr>
                        <a:t>00-07</a:t>
                      </a:r>
                      <a:endParaRPr lang="en-BE" sz="15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500" b="1" dirty="0">
                          <a:effectLst/>
                        </a:rPr>
                        <a:t>12-18</a:t>
                      </a:r>
                      <a:endParaRPr lang="en-BE" sz="15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9911700"/>
                  </a:ext>
                </a:extLst>
              </a:tr>
              <a:tr h="295878">
                <a:tc>
                  <a:txBody>
                    <a:bodyPr/>
                    <a:lstStyle/>
                    <a:p>
                      <a:pPr>
                        <a:spcAft>
                          <a:spcPts val="0"/>
                        </a:spcAft>
                      </a:pPr>
                      <a:r>
                        <a:rPr lang="fr-BE" sz="1500" b="1">
                          <a:effectLst/>
                        </a:rPr>
                        <a:t>Marktdiensten</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2,9</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2,0</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1,6</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1,1</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0,9</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0,9</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737366"/>
                  </a:ext>
                </a:extLst>
              </a:tr>
              <a:tr h="295878">
                <a:tc>
                  <a:txBody>
                    <a:bodyPr/>
                    <a:lstStyle/>
                    <a:p>
                      <a:pPr>
                        <a:spcAft>
                          <a:spcPts val="0"/>
                        </a:spcAft>
                      </a:pPr>
                      <a:r>
                        <a:rPr lang="nl-BE" sz="1500" b="1">
                          <a:effectLst/>
                        </a:rPr>
                        <a:t>Handel</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1,4</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3,5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-0,1</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-0,4</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1,4</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2,9</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686643"/>
                  </a:ext>
                </a:extLst>
              </a:tr>
              <a:tr h="295878">
                <a:tc>
                  <a:txBody>
                    <a:bodyPr/>
                    <a:lstStyle/>
                    <a:p>
                      <a:pPr>
                        <a:spcAft>
                          <a:spcPts val="0"/>
                        </a:spcAft>
                      </a:pPr>
                      <a:r>
                        <a:rPr lang="nl-BE" sz="1500" b="1">
                          <a:effectLst/>
                        </a:rPr>
                        <a:t>Transport en opslag</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0,8</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1,1</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1,4</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0,4</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6787001"/>
                  </a:ext>
                </a:extLst>
              </a:tr>
              <a:tr h="462345">
                <a:tc>
                  <a:txBody>
                    <a:bodyPr/>
                    <a:lstStyle/>
                    <a:p>
                      <a:pPr>
                        <a:spcAft>
                          <a:spcPts val="0"/>
                        </a:spcAft>
                      </a:pPr>
                      <a:r>
                        <a:rPr lang="nl-BE" sz="1500" b="1">
                          <a:effectLst/>
                        </a:rPr>
                        <a:t>Accommodatie en maaltijden</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2,0</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0,9</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1,6</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-0,4</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762215"/>
                  </a:ext>
                </a:extLst>
              </a:tr>
              <a:tr h="295878">
                <a:tc>
                  <a:txBody>
                    <a:bodyPr/>
                    <a:lstStyle/>
                    <a:p>
                      <a:pPr>
                        <a:spcAft>
                          <a:spcPts val="0"/>
                        </a:spcAft>
                      </a:pPr>
                      <a:r>
                        <a:rPr lang="nl-BE" sz="1500" b="1">
                          <a:effectLst/>
                        </a:rPr>
                        <a:t>Uitgeverijen, film en video</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-0,6</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0,0</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-1,0</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710629"/>
                  </a:ext>
                </a:extLst>
              </a:tr>
              <a:tr h="295878">
                <a:tc>
                  <a:txBody>
                    <a:bodyPr/>
                    <a:lstStyle/>
                    <a:p>
                      <a:pPr>
                        <a:spcAft>
                          <a:spcPts val="0"/>
                        </a:spcAft>
                      </a:pPr>
                      <a:r>
                        <a:rPr lang="fr-BE" sz="1500" b="1">
                          <a:effectLst/>
                        </a:rPr>
                        <a:t>Telecommunicatie</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6,2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5,9</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6,3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-0,9</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-2,9</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7,7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dirty="0">
                          <a:effectLst/>
                        </a:rPr>
                        <a:t>6,9</a:t>
                      </a:r>
                      <a:endParaRPr lang="en-BE" sz="1500" dirty="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9,5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132178"/>
                  </a:ext>
                </a:extLst>
              </a:tr>
              <a:tr h="295878">
                <a:tc>
                  <a:txBody>
                    <a:bodyPr/>
                    <a:lstStyle/>
                    <a:p>
                      <a:pPr>
                        <a:spcAft>
                          <a:spcPts val="0"/>
                        </a:spcAft>
                      </a:pPr>
                      <a:r>
                        <a:rPr lang="nl-BE" sz="1500" b="1">
                          <a:effectLst/>
                        </a:rPr>
                        <a:t>Informaticadiensten</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5,2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5,3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4,8</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4,4</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3,8</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4,8</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0,0</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585305"/>
                  </a:ext>
                </a:extLst>
              </a:tr>
              <a:tr h="462345">
                <a:tc>
                  <a:txBody>
                    <a:bodyPr/>
                    <a:lstStyle/>
                    <a:p>
                      <a:pPr>
                        <a:spcAft>
                          <a:spcPts val="0"/>
                        </a:spcAft>
                      </a:pPr>
                      <a:r>
                        <a:rPr lang="fr-BE" sz="1500" b="1">
                          <a:effectLst/>
                        </a:rPr>
                        <a:t>Financiële activiteiten en verzekeringen</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1,0</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-1,1</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-1,4</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4629626"/>
                  </a:ext>
                </a:extLst>
              </a:tr>
              <a:tr h="295878">
                <a:tc>
                  <a:txBody>
                    <a:bodyPr/>
                    <a:lstStyle/>
                    <a:p>
                      <a:pPr>
                        <a:spcAft>
                          <a:spcPts val="0"/>
                        </a:spcAft>
                      </a:pPr>
                      <a:r>
                        <a:rPr lang="nl-BE" sz="1500" b="1">
                          <a:effectLst/>
                        </a:rPr>
                        <a:t>Vastgoedactiviteiten</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2,1</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2,0</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2,6</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2,6</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3,2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0,0</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-1,1</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8961840"/>
                  </a:ext>
                </a:extLst>
              </a:tr>
              <a:tr h="686663">
                <a:tc>
                  <a:txBody>
                    <a:bodyPr/>
                    <a:lstStyle/>
                    <a:p>
                      <a:pPr>
                        <a:spcAft>
                          <a:spcPts val="0"/>
                        </a:spcAft>
                      </a:pPr>
                      <a:r>
                        <a:rPr lang="fr-BE" sz="1500" b="1">
                          <a:effectLst/>
                        </a:rPr>
                        <a:t>Rechtskundige en boekhoudkundige dienstverlening</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3,7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4,8</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3,7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3,0</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4,1</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169667"/>
                  </a:ext>
                </a:extLst>
              </a:tr>
              <a:tr h="295878">
                <a:tc>
                  <a:txBody>
                    <a:bodyPr/>
                    <a:lstStyle/>
                    <a:p>
                      <a:pPr>
                        <a:spcAft>
                          <a:spcPts val="0"/>
                        </a:spcAft>
                      </a:pPr>
                      <a:r>
                        <a:rPr lang="fr-BE" sz="1500" b="1">
                          <a:effectLst/>
                        </a:rPr>
                        <a:t>Wetenschappelijk O&amp;O</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6,6</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5,8</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12,6</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2,9</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3,5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4,5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3,7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dirty="0">
                          <a:effectLst/>
                        </a:rPr>
                        <a:t>7,8</a:t>
                      </a:r>
                      <a:endParaRPr lang="en-BE" sz="1500" dirty="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2477212"/>
                  </a:ext>
                </a:extLst>
              </a:tr>
              <a:tr h="462345">
                <a:tc>
                  <a:txBody>
                    <a:bodyPr/>
                    <a:lstStyle/>
                    <a:p>
                      <a:pPr>
                        <a:spcAft>
                          <a:spcPts val="0"/>
                        </a:spcAft>
                      </a:pPr>
                      <a:r>
                        <a:rPr lang="fr-BE" sz="1500" b="1">
                          <a:effectLst/>
                        </a:rPr>
                        <a:t>Publiciteit en technische diensten</a:t>
                      </a:r>
                      <a:endParaRPr lang="en-BE" sz="15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2,0</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4,4</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2,8</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1,5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3,0</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2,8</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500">
                          <a:effectLst/>
                        </a:rPr>
                        <a:t>-0,2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8128176"/>
                  </a:ext>
                </a:extLst>
              </a:tr>
              <a:tr h="462345">
                <a:tc>
                  <a:txBody>
                    <a:bodyPr/>
                    <a:lstStyle/>
                    <a:p>
                      <a:pPr>
                        <a:spcAft>
                          <a:spcPts val="0"/>
                        </a:spcAft>
                      </a:pPr>
                      <a:r>
                        <a:rPr lang="fr-BE" sz="1500" b="1" dirty="0" err="1">
                          <a:effectLst/>
                        </a:rPr>
                        <a:t>Administratieve</a:t>
                      </a:r>
                      <a:r>
                        <a:rPr lang="fr-BE" sz="1500" b="1" dirty="0">
                          <a:effectLst/>
                        </a:rPr>
                        <a:t> en </a:t>
                      </a:r>
                      <a:r>
                        <a:rPr lang="fr-BE" sz="1500" b="1" dirty="0" err="1">
                          <a:effectLst/>
                        </a:rPr>
                        <a:t>ondersteunende</a:t>
                      </a:r>
                      <a:r>
                        <a:rPr lang="fr-BE" sz="1500" b="1" dirty="0">
                          <a:effectLst/>
                        </a:rPr>
                        <a:t> </a:t>
                      </a:r>
                      <a:r>
                        <a:rPr lang="fr-BE" sz="1500" b="1" dirty="0" err="1">
                          <a:effectLst/>
                        </a:rPr>
                        <a:t>diensten</a:t>
                      </a:r>
                      <a:endParaRPr lang="en-BE" sz="15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500" dirty="0">
                          <a:effectLst/>
                        </a:rPr>
                        <a:t>3,2</a:t>
                      </a:r>
                      <a:endParaRPr lang="en-BE" sz="1500" dirty="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500">
                          <a:effectLst/>
                        </a:rPr>
                        <a:t>3,2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500" dirty="0">
                          <a:effectLst/>
                        </a:rPr>
                        <a:t>5,8</a:t>
                      </a:r>
                      <a:endParaRPr lang="en-BE" sz="1500" dirty="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500" dirty="0">
                          <a:effectLst/>
                        </a:rPr>
                        <a:t>3,5</a:t>
                      </a:r>
                      <a:endParaRPr lang="en-BE" sz="1500" dirty="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500">
                          <a:effectLst/>
                        </a:rPr>
                        <a:t>4,5</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500">
                          <a:effectLst/>
                        </a:rPr>
                        <a:t>3,7</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500">
                          <a:effectLst/>
                        </a:rPr>
                        <a:t>-0,3</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500">
                          <a:effectLst/>
                        </a:rPr>
                        <a:t>-1,2</a:t>
                      </a:r>
                      <a:endParaRPr lang="en-BE" sz="15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500" dirty="0">
                          <a:effectLst/>
                        </a:rPr>
                        <a:t>2,0</a:t>
                      </a:r>
                      <a:endParaRPr lang="en-BE" sz="1500" dirty="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64420782"/>
                  </a:ext>
                </a:extLst>
              </a:tr>
            </a:tbl>
          </a:graphicData>
        </a:graphic>
      </p:graphicFrame>
    </p:spTree>
    <p:extLst>
      <p:ext uri="{BB962C8B-B14F-4D97-AF65-F5344CB8AC3E}">
        <p14:creationId xmlns:p14="http://schemas.microsoft.com/office/powerpoint/2010/main" val="230128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24C34B-F92D-449F-BE06-0F5BFC6FD94E}"/>
              </a:ext>
            </a:extLst>
          </p:cNvPr>
          <p:cNvSpPr>
            <a:spLocks noGrp="1"/>
          </p:cNvSpPr>
          <p:nvPr>
            <p:ph type="ctrTitle"/>
          </p:nvPr>
        </p:nvSpPr>
        <p:spPr>
          <a:xfrm>
            <a:off x="1524000" y="2646859"/>
            <a:ext cx="9144000" cy="1564716"/>
          </a:xfrm>
        </p:spPr>
        <p:txBody>
          <a:bodyPr>
            <a:normAutofit/>
          </a:bodyPr>
          <a:lstStyle/>
          <a:p>
            <a:pPr algn="l"/>
            <a:r>
              <a:rPr lang="nl-BE" sz="4800" dirty="0"/>
              <a:t>T</a:t>
            </a:r>
            <a:r>
              <a:rPr lang="nl-NL" sz="4800" dirty="0" err="1"/>
              <a:t>ransmissiekanalen</a:t>
            </a:r>
            <a:r>
              <a:rPr lang="nl-NL" sz="4800" dirty="0"/>
              <a:t> van COVID-crisis op productiviteitsgroei</a:t>
            </a:r>
            <a:endParaRPr lang="en-BE" sz="4800" dirty="0"/>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20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NL" u="sng" dirty="0"/>
              <a:t>1/ Samenstelling van arbeid</a:t>
            </a:r>
          </a:p>
          <a:p>
            <a:pPr marL="0" indent="0">
              <a:buNone/>
            </a:pPr>
            <a:r>
              <a:rPr lang="nl-NL" sz="2400" dirty="0"/>
              <a:t>mogelijke </a:t>
            </a:r>
            <a:r>
              <a:rPr lang="nl-NL" sz="2400" dirty="0" err="1"/>
              <a:t>hysteresis</a:t>
            </a:r>
            <a:r>
              <a:rPr lang="nl-NL" sz="2400" dirty="0"/>
              <a:t>-effecten bij langdurige werkloosheid, effecten op onderwijsresultaten en investeringen in vorming;</a:t>
            </a:r>
          </a:p>
          <a:p>
            <a:pPr marL="0" indent="0">
              <a:lnSpc>
                <a:spcPct val="100000"/>
              </a:lnSpc>
              <a:buNone/>
            </a:pPr>
            <a:r>
              <a:rPr lang="nl-NL" u="sng" dirty="0"/>
              <a:t>2/ Kapitaalverdieping</a:t>
            </a:r>
          </a:p>
          <a:p>
            <a:pPr marL="0" indent="0">
              <a:buNone/>
            </a:pPr>
            <a:r>
              <a:rPr lang="nl-NL" sz="2400" dirty="0"/>
              <a:t>mogelijke effecten op private en publieke investeringen, op aard van investeringen en op buitenlandse directe investeringen;</a:t>
            </a:r>
          </a:p>
          <a:p>
            <a:pPr marL="0" indent="0">
              <a:lnSpc>
                <a:spcPct val="110000"/>
              </a:lnSpc>
              <a:buNone/>
            </a:pPr>
            <a:r>
              <a:rPr lang="nl-NL" u="sng" dirty="0"/>
              <a:t>3/ TFP-groei</a:t>
            </a:r>
          </a:p>
          <a:p>
            <a:pPr marL="0" indent="0">
              <a:buNone/>
            </a:pPr>
            <a:r>
              <a:rPr lang="nl-NL" sz="2400" dirty="0"/>
              <a:t>mogelijke effecten op digitalisering, onderzoek en innovatie, ondernemersdynamiek, concurrentie, organisatie van de waardeketen en globalisering.</a:t>
            </a:r>
          </a:p>
          <a:p>
            <a:pPr marL="0" indent="0">
              <a:buNone/>
            </a:pPr>
            <a:endParaRPr lang="en-BE" sz="2400" dirty="0"/>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a:bodyPr>
          <a:lstStyle/>
          <a:p>
            <a:r>
              <a:rPr lang="en-BE" dirty="0"/>
              <a:t>I</a:t>
            </a:r>
            <a:r>
              <a:rPr lang="fr-BE" dirty="0"/>
              <a:t>m</a:t>
            </a:r>
            <a:r>
              <a:rPr lang="en-BE" dirty="0"/>
              <a:t>p</a:t>
            </a:r>
            <a:r>
              <a:rPr lang="fr-BE" dirty="0"/>
              <a:t>a</a:t>
            </a:r>
            <a:r>
              <a:rPr lang="en-BE" dirty="0"/>
              <a:t>c</a:t>
            </a:r>
            <a:r>
              <a:rPr lang="fr-BE" dirty="0"/>
              <a:t>t</a:t>
            </a:r>
            <a:r>
              <a:rPr lang="en-BE" dirty="0"/>
              <a:t> </a:t>
            </a:r>
            <a:r>
              <a:rPr lang="fr-BE" dirty="0"/>
              <a:t>v</a:t>
            </a:r>
            <a:r>
              <a:rPr lang="en-BE" dirty="0"/>
              <a:t>a</a:t>
            </a:r>
            <a:r>
              <a:rPr lang="fr-BE" dirty="0"/>
              <a:t>n</a:t>
            </a:r>
            <a:r>
              <a:rPr lang="en-BE" dirty="0"/>
              <a:t> </a:t>
            </a:r>
            <a:r>
              <a:rPr lang="fr-BE" dirty="0"/>
              <a:t>C</a:t>
            </a:r>
            <a:r>
              <a:rPr lang="en-BE" dirty="0"/>
              <a:t>O</a:t>
            </a:r>
            <a:r>
              <a:rPr lang="fr-BE" dirty="0"/>
              <a:t>V</a:t>
            </a:r>
            <a:r>
              <a:rPr lang="en-BE" dirty="0"/>
              <a:t>I</a:t>
            </a:r>
            <a:r>
              <a:rPr lang="fr-BE" dirty="0"/>
              <a:t>D</a:t>
            </a:r>
            <a:r>
              <a:rPr lang="en-BE" dirty="0"/>
              <a:t>-</a:t>
            </a:r>
            <a:r>
              <a:rPr lang="fr-BE" dirty="0"/>
              <a:t>c</a:t>
            </a:r>
            <a:r>
              <a:rPr lang="en-BE" dirty="0"/>
              <a:t>r</a:t>
            </a:r>
            <a:r>
              <a:rPr lang="fr-BE" dirty="0"/>
              <a:t>i</a:t>
            </a:r>
            <a:r>
              <a:rPr lang="en-BE" dirty="0"/>
              <a:t>s</a:t>
            </a:r>
            <a:r>
              <a:rPr lang="fr-BE" dirty="0"/>
              <a:t>i</a:t>
            </a:r>
            <a:r>
              <a:rPr lang="en-BE" dirty="0"/>
              <a:t>s </a:t>
            </a:r>
            <a:r>
              <a:rPr lang="fr-BE" dirty="0"/>
              <a:t>o</a:t>
            </a:r>
            <a:r>
              <a:rPr lang="en-BE" dirty="0"/>
              <a:t>p...</a:t>
            </a:r>
          </a:p>
        </p:txBody>
      </p:sp>
    </p:spTree>
    <p:extLst>
      <p:ext uri="{BB962C8B-B14F-4D97-AF65-F5344CB8AC3E}">
        <p14:creationId xmlns:p14="http://schemas.microsoft.com/office/powerpoint/2010/main" val="358547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24C34B-F92D-449F-BE06-0F5BFC6FD94E}"/>
              </a:ext>
            </a:extLst>
          </p:cNvPr>
          <p:cNvSpPr>
            <a:spLocks noGrp="1"/>
          </p:cNvSpPr>
          <p:nvPr>
            <p:ph type="ctrTitle"/>
          </p:nvPr>
        </p:nvSpPr>
        <p:spPr>
          <a:xfrm>
            <a:off x="1524000" y="2175080"/>
            <a:ext cx="9144000" cy="1564716"/>
          </a:xfrm>
        </p:spPr>
        <p:txBody>
          <a:bodyPr>
            <a:normAutofit/>
          </a:bodyPr>
          <a:lstStyle/>
          <a:p>
            <a:pPr algn="l"/>
            <a:r>
              <a:rPr lang="nl-BE" sz="4800" dirty="0"/>
              <a:t>Prioritaire assen voor het beleid</a:t>
            </a:r>
            <a:endParaRPr lang="en-BE" sz="4800" dirty="0"/>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62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a:buFontTx/>
              <a:buChar char="-"/>
            </a:pPr>
            <a:r>
              <a:rPr lang="nl-BE" dirty="0"/>
              <a:t>Vertrokken van </a:t>
            </a:r>
            <a:r>
              <a:rPr lang="nl-BE" dirty="0" err="1"/>
              <a:t>landenspecifieke</a:t>
            </a:r>
            <a:r>
              <a:rPr lang="nl-BE" dirty="0"/>
              <a:t> aanbevelingen van de Europese Raad =&gt; voorwaarde om hieraan te beantwoorden om beroep te kunnen doen op Europese Faciliteit voor Herstel en Veerkracht;</a:t>
            </a:r>
          </a:p>
          <a:p>
            <a:pPr>
              <a:buFontTx/>
              <a:buChar char="-"/>
            </a:pPr>
            <a:r>
              <a:rPr lang="nl-BE" dirty="0"/>
              <a:t>Rekening gehouden met risico’s en opportuniteiten die naar voor kwamen uit analyse over mogelijke effecten van COVID-19 op productiviteitsgroei.</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a:bodyPr>
          <a:lstStyle/>
          <a:p>
            <a:r>
              <a:rPr lang="nl-BE" dirty="0"/>
              <a:t>Hoe bepaald? </a:t>
            </a:r>
            <a:endParaRPr lang="en-BE" dirty="0"/>
          </a:p>
        </p:txBody>
      </p:sp>
    </p:spTree>
    <p:extLst>
      <p:ext uri="{BB962C8B-B14F-4D97-AF65-F5344CB8AC3E}">
        <p14:creationId xmlns:p14="http://schemas.microsoft.com/office/powerpoint/2010/main" val="3284504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a:t>Waarom? </a:t>
            </a:r>
            <a:endParaRPr lang="nl-BE" dirty="0"/>
          </a:p>
          <a:p>
            <a:r>
              <a:rPr lang="nl-BE" dirty="0"/>
              <a:t>Het vinden van ‘vaardig personeel’ is belangrijke hindernis voor bedrijven;</a:t>
            </a:r>
          </a:p>
          <a:p>
            <a:r>
              <a:rPr lang="nl-BE" dirty="0"/>
              <a:t>Vergrijzing kan krapte op de arbeidsmarkt nog vergroten;</a:t>
            </a:r>
          </a:p>
          <a:p>
            <a:r>
              <a:rPr lang="nl-BE" dirty="0"/>
              <a:t>Technologische transities zorgen voor mismatch op arbeidsmarkt;</a:t>
            </a:r>
          </a:p>
          <a:p>
            <a:r>
              <a:rPr lang="nl-BE" dirty="0"/>
              <a:t>En COVID dreigt bestaande mismatch op arbeidsmarkt erger te maken.</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1. Nog meer inzetten op STEM en levenslang leren? </a:t>
            </a:r>
            <a:endParaRPr lang="en-BE" dirty="0"/>
          </a:p>
        </p:txBody>
      </p:sp>
    </p:spTree>
    <p:extLst>
      <p:ext uri="{BB962C8B-B14F-4D97-AF65-F5344CB8AC3E}">
        <p14:creationId xmlns:p14="http://schemas.microsoft.com/office/powerpoint/2010/main" val="84726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a:t>Aanbevelingen </a:t>
            </a:r>
          </a:p>
          <a:p>
            <a:r>
              <a:rPr lang="nl-BE" dirty="0"/>
              <a:t>Jongeren voorbereiden op de arbeidsmarkt van morgen</a:t>
            </a:r>
          </a:p>
          <a:p>
            <a:pPr lvl="1"/>
            <a:r>
              <a:rPr lang="nl-BE" dirty="0"/>
              <a:t>Keuze voor STEM (waaronder ook ICT-richtingen) aantrekkelijker maken;</a:t>
            </a:r>
          </a:p>
          <a:p>
            <a:pPr lvl="1"/>
            <a:r>
              <a:rPr lang="nl-BE" dirty="0"/>
              <a:t>Ook inzetten op soft skills en </a:t>
            </a:r>
            <a:r>
              <a:rPr lang="nl-BE" dirty="0" err="1"/>
              <a:t>mindset</a:t>
            </a:r>
            <a:r>
              <a:rPr lang="nl-BE" dirty="0"/>
              <a:t> van levenslang leren;</a:t>
            </a:r>
          </a:p>
          <a:p>
            <a:pPr lvl="1"/>
            <a:r>
              <a:rPr lang="nl-BE" dirty="0" err="1"/>
              <a:t>Inclusiviteit</a:t>
            </a:r>
            <a:r>
              <a:rPr lang="nl-BE" dirty="0"/>
              <a:t>: alle leerlingen moeten minimum aan vaardigheden meekrijgen;</a:t>
            </a:r>
          </a:p>
          <a:p>
            <a:pPr lvl="1"/>
            <a:r>
              <a:rPr lang="nl-BE" dirty="0"/>
              <a:t>Werkplekleren (waaronder alternerend leren) verder stimuleren;</a:t>
            </a:r>
          </a:p>
          <a:p>
            <a:pPr lvl="1"/>
            <a:r>
              <a:rPr lang="nl-BE" dirty="0"/>
              <a:t>Integratie van digitale technologieën in onderwijs en potentieel van afstandsonderwijs (in combinatie met contactonderwijs) moet verder bekeken worden.</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1. Nog meer inzetten op STEM en levenslang leren</a:t>
            </a:r>
            <a:endParaRPr lang="en-BE" b="1" dirty="0"/>
          </a:p>
        </p:txBody>
      </p:sp>
    </p:spTree>
    <p:extLst>
      <p:ext uri="{BB962C8B-B14F-4D97-AF65-F5344CB8AC3E}">
        <p14:creationId xmlns:p14="http://schemas.microsoft.com/office/powerpoint/2010/main" val="39182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a:t>Aanbevelingen </a:t>
            </a:r>
          </a:p>
          <a:p>
            <a:r>
              <a:rPr lang="nl-BE" dirty="0"/>
              <a:t>Levenslang leren versterken met aandacht voor vraag- en aanbodzijde</a:t>
            </a:r>
          </a:p>
          <a:p>
            <a:pPr lvl="1"/>
            <a:r>
              <a:rPr lang="nl-BE" dirty="0"/>
              <a:t>Verschillende uitdagingen, bijvoorbeeld:</a:t>
            </a:r>
          </a:p>
          <a:p>
            <a:pPr lvl="2"/>
            <a:r>
              <a:rPr lang="nl-BE" dirty="0"/>
              <a:t>om alle doelgroepen te laten deelnemen aan levenslang leren (bv. ook laaggeschoolden, kmo’s…);</a:t>
            </a:r>
          </a:p>
          <a:p>
            <a:pPr lvl="2"/>
            <a:r>
              <a:rPr lang="nl-BE" dirty="0"/>
              <a:t>om opleidingsaanbod voldoende af te stemmen de economische ontwikkelingen;</a:t>
            </a:r>
          </a:p>
          <a:p>
            <a:pPr lvl="2"/>
            <a:r>
              <a:rPr lang="nl-BE" dirty="0"/>
              <a:t>om opleidingen uit te werken met het oog op meer intersectorale mobiliteit. </a:t>
            </a:r>
          </a:p>
          <a:p>
            <a:pPr lvl="1">
              <a:buFont typeface="Symbol" panose="05050102010706020507" pitchFamily="18" charset="2"/>
              <a:buChar char="Þ"/>
            </a:pPr>
            <a:r>
              <a:rPr lang="nl-BE" dirty="0"/>
              <a:t> NRP vraagt Hoge Raad voor de Werkgelegenheid om dit te bekijken.</a:t>
            </a:r>
          </a:p>
          <a:p>
            <a:pPr lvl="1"/>
            <a:r>
              <a:rPr lang="nl-BE" dirty="0"/>
              <a:t>Belangrijk dat alle actoren (werknemers, werkgevers, opleidingsverstrekkers, overheid) hun verantwoordelijkheid nemen. </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1. Nog meer inzetten op STEM en levenslang leren</a:t>
            </a:r>
            <a:endParaRPr lang="en-BE" b="1" dirty="0"/>
          </a:p>
        </p:txBody>
      </p:sp>
    </p:spTree>
    <p:extLst>
      <p:ext uri="{BB962C8B-B14F-4D97-AF65-F5344CB8AC3E}">
        <p14:creationId xmlns:p14="http://schemas.microsoft.com/office/powerpoint/2010/main" val="369967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a:t>Waarom?</a:t>
            </a:r>
          </a:p>
          <a:p>
            <a:pPr marL="0" indent="0">
              <a:buNone/>
            </a:pPr>
            <a:endParaRPr lang="nl-BE" u="sng" dirty="0"/>
          </a:p>
          <a:p>
            <a:r>
              <a:rPr lang="nl-BE" dirty="0"/>
              <a:t>Bovengenoemde transities zullen belangrijke investeringen vereisen;</a:t>
            </a:r>
          </a:p>
          <a:p>
            <a:r>
              <a:rPr lang="nl-BE" dirty="0"/>
              <a:t>Nationale plannen voor Herstel en Veerkracht moeten strategische doelstellingen van de EU op het vlak van ecologische en digitale transitie opnemen; </a:t>
            </a:r>
          </a:p>
          <a:p>
            <a:r>
              <a:rPr lang="nl-BE" dirty="0"/>
              <a:t>België kent al jaren </a:t>
            </a:r>
            <a:r>
              <a:rPr lang="nl-BE" dirty="0" err="1"/>
              <a:t>onderinvestering</a:t>
            </a:r>
            <a:r>
              <a:rPr lang="nl-BE" dirty="0"/>
              <a:t> in publieke infrastructuur.</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2. Belang van investeringen in ecologische en digitale transitie, publiek en privaat</a:t>
            </a:r>
            <a:endParaRPr lang="en-BE" dirty="0"/>
          </a:p>
        </p:txBody>
      </p:sp>
    </p:spTree>
    <p:extLst>
      <p:ext uri="{BB962C8B-B14F-4D97-AF65-F5344CB8AC3E}">
        <p14:creationId xmlns:p14="http://schemas.microsoft.com/office/powerpoint/2010/main" val="364166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a:t>Aanbevelingen</a:t>
            </a:r>
          </a:p>
          <a:p>
            <a:r>
              <a:rPr lang="nl-BE" dirty="0"/>
              <a:t>Nood aan een plan om de publieke financiën terug in evenwicht te brengen zodra de situatie dit toelaat, maar…</a:t>
            </a:r>
          </a:p>
          <a:p>
            <a:r>
              <a:rPr lang="nl-BE" dirty="0"/>
              <a:t>… dit plan mag niet ten koste gaan van de overheidsinvesteringen;</a:t>
            </a:r>
          </a:p>
          <a:p>
            <a:r>
              <a:rPr lang="nl-BE" dirty="0"/>
              <a:t>Wel nood aan focus op die domeinen waarvoor duidelijke return kan verwacht worden op het vlak van productiviteit en die zich inschrijven in groene en digitale transitie.</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2. Belang van investeringen in ecologische en digitale transitie, publiek en privaat</a:t>
            </a:r>
            <a:endParaRPr lang="en-BE" dirty="0"/>
          </a:p>
        </p:txBody>
      </p:sp>
    </p:spTree>
    <p:extLst>
      <p:ext uri="{BB962C8B-B14F-4D97-AF65-F5344CB8AC3E}">
        <p14:creationId xmlns:p14="http://schemas.microsoft.com/office/powerpoint/2010/main" val="300984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6BE8E-EC4B-45A2-A385-45E71EB19045}"/>
              </a:ext>
            </a:extLst>
          </p:cNvPr>
          <p:cNvSpPr>
            <a:spLocks noGrp="1"/>
          </p:cNvSpPr>
          <p:nvPr>
            <p:ph type="title"/>
          </p:nvPr>
        </p:nvSpPr>
        <p:spPr>
          <a:xfrm>
            <a:off x="1653363" y="365760"/>
            <a:ext cx="9367203" cy="1188720"/>
          </a:xfrm>
        </p:spPr>
        <p:txBody>
          <a:bodyPr>
            <a:normAutofit/>
          </a:bodyPr>
          <a:lstStyle/>
          <a:p>
            <a:r>
              <a:rPr lang="nl-BE" dirty="0"/>
              <a:t>Kader van werkzaamheden</a:t>
            </a:r>
            <a:endParaRPr lang="en-BE"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653363" y="2176272"/>
            <a:ext cx="9367204" cy="4041648"/>
          </a:xfrm>
        </p:spPr>
        <p:txBody>
          <a:bodyPr anchor="t">
            <a:normAutofit/>
          </a:bodyPr>
          <a:lstStyle/>
          <a:p>
            <a:pPr marL="0" indent="0">
              <a:buNone/>
            </a:pPr>
            <a:r>
              <a:rPr lang="nl-BE" sz="2400" dirty="0"/>
              <a:t>De impact van COVID-19 op productiviteitsgroei is op dit moment nog moeilijk kwantificeerbaar; </a:t>
            </a:r>
            <a:endParaRPr lang="en-BE" sz="2400" dirty="0"/>
          </a:p>
          <a:p>
            <a:pPr marL="0" indent="0">
              <a:buNone/>
            </a:pPr>
            <a:endParaRPr lang="nl-BE" sz="700" dirty="0"/>
          </a:p>
          <a:p>
            <a:pPr marL="0" indent="0">
              <a:buNone/>
            </a:pPr>
            <a:r>
              <a:rPr lang="nl-BE" sz="2400" dirty="0"/>
              <a:t>Daarom werd in rapport gekeken naar de transmissiekanalen waarlangs COVID-19 een impact heeft op productiviteitsgroei;</a:t>
            </a:r>
            <a:endParaRPr lang="en-BE" sz="2400" dirty="0"/>
          </a:p>
          <a:p>
            <a:pPr marL="0" indent="0">
              <a:buNone/>
            </a:pPr>
            <a:endParaRPr lang="nl-BE" sz="700" dirty="0"/>
          </a:p>
          <a:p>
            <a:pPr marL="0" indent="0">
              <a:buNone/>
            </a:pPr>
            <a:r>
              <a:rPr lang="nl-BE" sz="2400" dirty="0"/>
              <a:t>Dit toont duidelijk: </a:t>
            </a:r>
          </a:p>
          <a:p>
            <a:pPr marL="0" indent="0">
              <a:buNone/>
            </a:pPr>
            <a:r>
              <a:rPr lang="nl-BE" sz="2400" dirty="0"/>
              <a:t>	- de risico’s van de crisis voor toekomstige productiviteitsgroei;</a:t>
            </a:r>
          </a:p>
          <a:p>
            <a:pPr marL="0" indent="0">
              <a:buNone/>
            </a:pPr>
            <a:r>
              <a:rPr lang="nl-BE" sz="2400" dirty="0"/>
              <a:t>	- maar ook de opportuniteiten!</a:t>
            </a:r>
            <a:endParaRPr lang="en-BE" sz="2400" dirty="0"/>
          </a:p>
          <a:p>
            <a:pPr marL="0" indent="0">
              <a:buNone/>
            </a:pPr>
            <a:endParaRPr lang="nl-BE" sz="700" dirty="0"/>
          </a:p>
          <a:p>
            <a:pPr marL="0" indent="0">
              <a:buNone/>
            </a:pPr>
            <a:r>
              <a:rPr lang="nl-BE" sz="2400" dirty="0"/>
              <a:t>En vormt kader waarbinnen kan worden nagedacht over het beleid.  </a:t>
            </a:r>
          </a:p>
          <a:p>
            <a:pPr marL="0" indent="0">
              <a:buNone/>
            </a:pPr>
            <a:endParaRPr lang="nl-BE" sz="2400" dirty="0"/>
          </a:p>
          <a:p>
            <a:pPr marL="0" indent="0">
              <a:buNone/>
            </a:pPr>
            <a:endParaRPr lang="en-BE" sz="2400" dirty="0"/>
          </a:p>
        </p:txBody>
      </p:sp>
    </p:spTree>
    <p:extLst>
      <p:ext uri="{BB962C8B-B14F-4D97-AF65-F5344CB8AC3E}">
        <p14:creationId xmlns:p14="http://schemas.microsoft.com/office/powerpoint/2010/main" val="3586021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lnSpcReduction="10000"/>
          </a:bodyPr>
          <a:lstStyle/>
          <a:p>
            <a:pPr marL="0" indent="0">
              <a:buNone/>
            </a:pPr>
            <a:r>
              <a:rPr lang="nl-BE" u="sng" dirty="0"/>
              <a:t>Aanbevelingen</a:t>
            </a:r>
          </a:p>
          <a:p>
            <a:r>
              <a:rPr lang="nl-BE" dirty="0"/>
              <a:t>Ook belang om investeringen in O&amp;O op peil te houden, maar nodig om efficiëntie van de publieke middelen voor O&amp;O te verhogen;</a:t>
            </a:r>
          </a:p>
          <a:p>
            <a:r>
              <a:rPr lang="nl-BE" dirty="0"/>
              <a:t>Meer algemeen, nood aan </a:t>
            </a:r>
            <a:r>
              <a:rPr lang="nl-BE" dirty="0" err="1"/>
              <a:t>spending</a:t>
            </a:r>
            <a:r>
              <a:rPr lang="nl-BE" dirty="0"/>
              <a:t> reviews en beleidsevaluaties; </a:t>
            </a:r>
          </a:p>
          <a:p>
            <a:r>
              <a:rPr lang="nl-BE" dirty="0"/>
              <a:t>Naast directe financiering moeten ook alternatieve financieringsbronnen bekeken worden (bv. PPS) en Europese financiering; </a:t>
            </a:r>
          </a:p>
          <a:p>
            <a:r>
              <a:rPr lang="nl-BE" dirty="0"/>
              <a:t>Aantrekken van buitenlandse directe investeringen blijft belangrijk. </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2. Belang van investeringen in ecologische en digitale transitie, publiek en privaat</a:t>
            </a:r>
            <a:endParaRPr lang="en-BE" dirty="0"/>
          </a:p>
        </p:txBody>
      </p:sp>
    </p:spTree>
    <p:extLst>
      <p:ext uri="{BB962C8B-B14F-4D97-AF65-F5344CB8AC3E}">
        <p14:creationId xmlns:p14="http://schemas.microsoft.com/office/powerpoint/2010/main" val="192560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a:t>Waarom?</a:t>
            </a:r>
          </a:p>
          <a:p>
            <a:pPr marL="0" indent="0">
              <a:buNone/>
            </a:pPr>
            <a:endParaRPr lang="nl-BE" dirty="0"/>
          </a:p>
          <a:p>
            <a:r>
              <a:rPr lang="nl-BE" dirty="0"/>
              <a:t>Digitalisering is sterke drijfveer van productiviteitsgroei en kan bijdragen aan oplossingen voor een aantal complexe maatschappelijke uitdagingen;</a:t>
            </a:r>
          </a:p>
          <a:p>
            <a:r>
              <a:rPr lang="nl-BE" dirty="0"/>
              <a:t>Momentum om transitie te versnellen door COVID-crisis;</a:t>
            </a:r>
          </a:p>
          <a:p>
            <a:r>
              <a:rPr lang="nl-BE" dirty="0"/>
              <a:t>Om te kunnen genieten van Europese steun moet 20% van nationaal plan voor herstel en veerkracht gericht zijn op digitalisering.</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a:bodyPr>
          <a:lstStyle/>
          <a:p>
            <a:r>
              <a:rPr lang="nl-BE" dirty="0"/>
              <a:t>3. Verder inzetten op digitalisering</a:t>
            </a:r>
            <a:endParaRPr lang="en-BE" dirty="0"/>
          </a:p>
        </p:txBody>
      </p:sp>
    </p:spTree>
    <p:extLst>
      <p:ext uri="{BB962C8B-B14F-4D97-AF65-F5344CB8AC3E}">
        <p14:creationId xmlns:p14="http://schemas.microsoft.com/office/powerpoint/2010/main" val="182317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fontScale="92500" lnSpcReduction="10000"/>
          </a:bodyPr>
          <a:lstStyle/>
          <a:p>
            <a:pPr marL="0" indent="0">
              <a:buNone/>
            </a:pPr>
            <a:r>
              <a:rPr lang="nl-BE" u="sng" dirty="0"/>
              <a:t>Aanbevelingen</a:t>
            </a:r>
          </a:p>
          <a:p>
            <a:pPr marL="0" indent="0">
              <a:buNone/>
            </a:pPr>
            <a:r>
              <a:rPr lang="nl-BE" dirty="0"/>
              <a:t>Nood aan coherente aanpak op verschillende domeinen:</a:t>
            </a:r>
          </a:p>
          <a:p>
            <a:r>
              <a:rPr lang="nl-BE" dirty="0"/>
              <a:t>Effect van investeringen in digitale technologieën zal ook afhangen van interne capaciteit om deze technologieën te exploiteren (skills, maar ook managementvaardigheden en organisatorische innovatie);</a:t>
            </a:r>
          </a:p>
          <a:p>
            <a:r>
              <a:rPr lang="nl-BE" dirty="0"/>
              <a:t>Snelle, veilige en betrouwbare breedbandinfrastructuur;</a:t>
            </a:r>
          </a:p>
          <a:p>
            <a:r>
              <a:rPr lang="nl-BE" dirty="0"/>
              <a:t>Nood aan digitale cultuur (ook bij kmo’s en overheid);</a:t>
            </a:r>
          </a:p>
          <a:p>
            <a:r>
              <a:rPr lang="nl-BE" dirty="0"/>
              <a:t>Regulering die aansluit bij digitale economie;</a:t>
            </a:r>
          </a:p>
          <a:p>
            <a:r>
              <a:rPr lang="nl-BE" dirty="0"/>
              <a:t>Voldoende aandacht voor potentieel negatieve effecten van digitale technologieën (privacy, veiligheid, </a:t>
            </a:r>
            <a:r>
              <a:rPr lang="nl-BE" dirty="0" err="1"/>
              <a:t>just</a:t>
            </a:r>
            <a:r>
              <a:rPr lang="nl-BE" dirty="0"/>
              <a:t> </a:t>
            </a:r>
            <a:r>
              <a:rPr lang="nl-BE" dirty="0" err="1"/>
              <a:t>transition</a:t>
            </a:r>
            <a:r>
              <a:rPr lang="nl-BE" dirty="0"/>
              <a:t>, e-inclusie…) =&gt; vereist discussie met stakeholders.</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a:bodyPr>
          <a:lstStyle/>
          <a:p>
            <a:r>
              <a:rPr lang="nl-BE" dirty="0"/>
              <a:t>3. Verder inzetten op digitalisering</a:t>
            </a:r>
            <a:endParaRPr lang="en-BE" dirty="0"/>
          </a:p>
        </p:txBody>
      </p:sp>
    </p:spTree>
    <p:extLst>
      <p:ext uri="{BB962C8B-B14F-4D97-AF65-F5344CB8AC3E}">
        <p14:creationId xmlns:p14="http://schemas.microsoft.com/office/powerpoint/2010/main" val="321235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a:t>Aanbevelingen</a:t>
            </a:r>
          </a:p>
          <a:p>
            <a:pPr marL="0" indent="0">
              <a:buNone/>
            </a:pPr>
            <a:r>
              <a:rPr lang="nl-BE" dirty="0"/>
              <a:t>Twee toepassingen die verder moeten gestimuleerd worden:</a:t>
            </a:r>
          </a:p>
          <a:p>
            <a:pPr>
              <a:buFontTx/>
              <a:buChar char="-"/>
            </a:pPr>
            <a:r>
              <a:rPr lang="nl-BE" dirty="0"/>
              <a:t>E-commerce, met speciale aandacht voor B2C online handel;</a:t>
            </a:r>
          </a:p>
          <a:p>
            <a:pPr>
              <a:buFontTx/>
              <a:buChar char="-"/>
            </a:pPr>
            <a:r>
              <a:rPr lang="nl-BE" dirty="0"/>
              <a:t>Telewerk heeft potentieel om productiviteit te verhogen en welzijn werknemers te verhogen, op voorwaarde dat aantal randvoorwaarden vervuld zijn =&gt; nood aan kaderafspraken als onderdeel van collectieve overeenkomsten. </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a:bodyPr>
          <a:lstStyle/>
          <a:p>
            <a:r>
              <a:rPr lang="nl-BE" dirty="0"/>
              <a:t>3. Verder inzetten op digitalisering</a:t>
            </a:r>
            <a:endParaRPr lang="en-BE" dirty="0"/>
          </a:p>
        </p:txBody>
      </p:sp>
    </p:spTree>
    <p:extLst>
      <p:ext uri="{BB962C8B-B14F-4D97-AF65-F5344CB8AC3E}">
        <p14:creationId xmlns:p14="http://schemas.microsoft.com/office/powerpoint/2010/main" val="146980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a:t>Waarom?</a:t>
            </a:r>
          </a:p>
          <a:p>
            <a:r>
              <a:rPr lang="nl-BE" dirty="0"/>
              <a:t>Opstart en doorgroei van innovatieve bedrijven en uittreding van niet levensvatbare bedrijven zijn cruciaal voor productiviteitsgroei; </a:t>
            </a:r>
          </a:p>
          <a:p>
            <a:r>
              <a:rPr lang="nl-BE" dirty="0"/>
              <a:t>België presteerde voor de COVID-crisis al zwak wat betreft de opstart en doorgroei van ondernemingen en risico dat de huidige crisis dit nog erger maakt; </a:t>
            </a:r>
          </a:p>
          <a:p>
            <a:r>
              <a:rPr lang="nl-BE" dirty="0"/>
              <a:t>België heeft hoog aandeel zombiebedrijven, en het risico bestaat dat in periodes van toenemende werkloosheid ook structureel niet levensvatbare bedrijven verder ondersteund worden.</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4. Belang van voldoende ondernemingsdynamiek</a:t>
            </a:r>
            <a:endParaRPr lang="en-BE" dirty="0"/>
          </a:p>
        </p:txBody>
      </p:sp>
    </p:spTree>
    <p:extLst>
      <p:ext uri="{BB962C8B-B14F-4D97-AF65-F5344CB8AC3E}">
        <p14:creationId xmlns:p14="http://schemas.microsoft.com/office/powerpoint/2010/main" val="1015067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lnSpcReduction="10000"/>
          </a:bodyPr>
          <a:lstStyle/>
          <a:p>
            <a:pPr marL="0" indent="0">
              <a:buNone/>
            </a:pPr>
            <a:r>
              <a:rPr lang="nl-BE" u="sng" dirty="0"/>
              <a:t>Aanbevelingen</a:t>
            </a:r>
          </a:p>
          <a:p>
            <a:r>
              <a:rPr lang="nl-BE" dirty="0"/>
              <a:t>Wegwerken van </a:t>
            </a:r>
            <a:r>
              <a:rPr lang="nl-BE" dirty="0" err="1"/>
              <a:t>rigiditeiten</a:t>
            </a:r>
            <a:r>
              <a:rPr lang="nl-BE" dirty="0"/>
              <a:t> voor uittreding structureel niet levensvatbare bedrijven;</a:t>
            </a:r>
          </a:p>
          <a:p>
            <a:r>
              <a:rPr lang="nl-BE" dirty="0"/>
              <a:t>Zorgen voor gunstige voorwaarden en prikkels voor </a:t>
            </a:r>
            <a:r>
              <a:rPr lang="nl-BE" dirty="0" err="1"/>
              <a:t>start-ups</a:t>
            </a:r>
            <a:r>
              <a:rPr lang="nl-BE" dirty="0"/>
              <a:t> en innovatieve ondernemingen en voor de opschaling van deze ondernemingen</a:t>
            </a:r>
          </a:p>
          <a:p>
            <a:pPr lvl="1"/>
            <a:r>
              <a:rPr lang="nl-BE" dirty="0"/>
              <a:t>Minder administratieve lasten en betere regelgeving;</a:t>
            </a:r>
          </a:p>
          <a:p>
            <a:pPr lvl="1"/>
            <a:r>
              <a:rPr lang="nl-BE" dirty="0"/>
              <a:t>Juiste prikkels (bv. aanpassen O&amp;O-steun om jonge ondernemingen beter te bereiken);</a:t>
            </a:r>
          </a:p>
          <a:p>
            <a:pPr lvl="1"/>
            <a:r>
              <a:rPr lang="nl-BE" dirty="0"/>
              <a:t>Beschikbaarheid en gebruik van gepaste financiering bevorderen;</a:t>
            </a:r>
          </a:p>
          <a:p>
            <a:pPr lvl="1"/>
            <a:r>
              <a:rPr lang="nl-BE" dirty="0"/>
              <a:t>Verder stimuleren ondernemerscultuur.</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4. Belang van voldoende ondernemingsdynamiek</a:t>
            </a:r>
            <a:endParaRPr lang="en-BE" dirty="0"/>
          </a:p>
        </p:txBody>
      </p:sp>
    </p:spTree>
    <p:extLst>
      <p:ext uri="{BB962C8B-B14F-4D97-AF65-F5344CB8AC3E}">
        <p14:creationId xmlns:p14="http://schemas.microsoft.com/office/powerpoint/2010/main" val="243474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6BE8E-EC4B-45A2-A385-45E71EB19045}"/>
              </a:ext>
            </a:extLst>
          </p:cNvPr>
          <p:cNvSpPr>
            <a:spLocks noGrp="1"/>
          </p:cNvSpPr>
          <p:nvPr>
            <p:ph type="title"/>
          </p:nvPr>
        </p:nvSpPr>
        <p:spPr>
          <a:xfrm>
            <a:off x="1653363" y="365760"/>
            <a:ext cx="9367203" cy="1188720"/>
          </a:xfrm>
        </p:spPr>
        <p:txBody>
          <a:bodyPr>
            <a:normAutofit/>
          </a:bodyPr>
          <a:lstStyle/>
          <a:p>
            <a:r>
              <a:rPr lang="nl-BE" dirty="0"/>
              <a:t>Structuur van de presentatie</a:t>
            </a:r>
            <a:endParaRPr lang="en-BE"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653363" y="2176272"/>
            <a:ext cx="9367204" cy="4041648"/>
          </a:xfrm>
        </p:spPr>
        <p:txBody>
          <a:bodyPr anchor="t">
            <a:normAutofit/>
          </a:bodyPr>
          <a:lstStyle/>
          <a:p>
            <a:pPr marL="0" indent="0">
              <a:buNone/>
            </a:pPr>
            <a:r>
              <a:rPr lang="nl-BE" sz="2400" dirty="0"/>
              <a:t>1/ Belang van productiviteitsgroei</a:t>
            </a:r>
            <a:endParaRPr lang="en-BE" sz="2400" dirty="0"/>
          </a:p>
          <a:p>
            <a:pPr marL="0" indent="0">
              <a:buNone/>
            </a:pPr>
            <a:endParaRPr lang="nl-BE" sz="2400" dirty="0"/>
          </a:p>
          <a:p>
            <a:pPr marL="0" indent="0">
              <a:buNone/>
            </a:pPr>
            <a:r>
              <a:rPr lang="nl-BE" sz="2400" dirty="0"/>
              <a:t>2/ Situatie vóór COVID-crisis </a:t>
            </a:r>
            <a:endParaRPr lang="en-BE" sz="2400" dirty="0"/>
          </a:p>
          <a:p>
            <a:pPr marL="0" indent="0">
              <a:buNone/>
            </a:pPr>
            <a:endParaRPr lang="nl-BE" sz="2400" dirty="0"/>
          </a:p>
          <a:p>
            <a:pPr marL="0" indent="0">
              <a:buNone/>
            </a:pPr>
            <a:r>
              <a:rPr lang="nl-BE" sz="2400" dirty="0"/>
              <a:t>3/ Mogelijke kanalen waarlangs COVID-19 een impact kan hebben op de productiviteitsgroei</a:t>
            </a:r>
            <a:endParaRPr lang="en-BE" sz="2400" dirty="0"/>
          </a:p>
          <a:p>
            <a:pPr marL="0" indent="0">
              <a:buNone/>
            </a:pPr>
            <a:endParaRPr lang="nl-BE" sz="2400" dirty="0"/>
          </a:p>
          <a:p>
            <a:pPr marL="0" indent="0">
              <a:buNone/>
            </a:pPr>
            <a:r>
              <a:rPr lang="nl-BE" sz="2400" dirty="0"/>
              <a:t>4/ Prioritaire assen voor het beleid</a:t>
            </a:r>
            <a:endParaRPr lang="en-BE" sz="2400" dirty="0"/>
          </a:p>
        </p:txBody>
      </p:sp>
    </p:spTree>
    <p:extLst>
      <p:ext uri="{BB962C8B-B14F-4D97-AF65-F5344CB8AC3E}">
        <p14:creationId xmlns:p14="http://schemas.microsoft.com/office/powerpoint/2010/main" val="182888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24C34B-F92D-449F-BE06-0F5BFC6FD94E}"/>
              </a:ext>
            </a:extLst>
          </p:cNvPr>
          <p:cNvSpPr>
            <a:spLocks noGrp="1"/>
          </p:cNvSpPr>
          <p:nvPr>
            <p:ph type="ctrTitle"/>
          </p:nvPr>
        </p:nvSpPr>
        <p:spPr>
          <a:xfrm>
            <a:off x="1524000" y="2245809"/>
            <a:ext cx="9144000" cy="1564716"/>
          </a:xfrm>
        </p:spPr>
        <p:txBody>
          <a:bodyPr>
            <a:normAutofit/>
          </a:bodyPr>
          <a:lstStyle/>
          <a:p>
            <a:pPr algn="l"/>
            <a:r>
              <a:rPr lang="nl-BE" sz="4800"/>
              <a:t>Belang van productiviteitsgroei</a:t>
            </a:r>
            <a:endParaRPr lang="en-BE" sz="4800"/>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653363" y="2176272"/>
            <a:ext cx="9367204" cy="4041648"/>
          </a:xfrm>
        </p:spPr>
        <p:txBody>
          <a:bodyPr anchor="t">
            <a:normAutofit/>
          </a:bodyPr>
          <a:lstStyle/>
          <a:p>
            <a:pPr marL="0" indent="0">
              <a:buNone/>
            </a:pPr>
            <a:r>
              <a:rPr lang="nl-BE" sz="2400"/>
              <a:t>1/ Productiviteitsgroei is bepalend voor groei en dus voor evolutie levensstandaard maar ook voor beleidsruimte nodig om uitdagingen op te nemen;</a:t>
            </a:r>
          </a:p>
          <a:p>
            <a:pPr marL="0" indent="0">
              <a:buNone/>
            </a:pPr>
            <a:endParaRPr lang="nl-BE" sz="2400"/>
          </a:p>
          <a:p>
            <a:pPr marL="0" indent="0">
              <a:buNone/>
            </a:pPr>
            <a:r>
              <a:rPr lang="nl-BE" sz="2400"/>
              <a:t>2/ Productiviteitsgroei is bepalend voor risicobeheersing in een samenleving:</a:t>
            </a:r>
          </a:p>
          <a:p>
            <a:pPr marL="0" indent="0">
              <a:buNone/>
            </a:pPr>
            <a:r>
              <a:rPr lang="nl-BE" sz="2400"/>
              <a:t>	- duurzaam</a:t>
            </a:r>
          </a:p>
          <a:p>
            <a:pPr marL="0" indent="0">
              <a:buNone/>
            </a:pPr>
            <a:r>
              <a:rPr lang="nl-BE" sz="2400"/>
              <a:t>	- inclusief.</a:t>
            </a:r>
            <a:endParaRPr lang="en-BE" sz="2400"/>
          </a:p>
        </p:txBody>
      </p:sp>
    </p:spTree>
    <p:extLst>
      <p:ext uri="{BB962C8B-B14F-4D97-AF65-F5344CB8AC3E}">
        <p14:creationId xmlns:p14="http://schemas.microsoft.com/office/powerpoint/2010/main" val="280471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24C34B-F92D-449F-BE06-0F5BFC6FD94E}"/>
              </a:ext>
            </a:extLst>
          </p:cNvPr>
          <p:cNvSpPr>
            <a:spLocks noGrp="1"/>
          </p:cNvSpPr>
          <p:nvPr>
            <p:ph type="ctrTitle"/>
          </p:nvPr>
        </p:nvSpPr>
        <p:spPr>
          <a:xfrm>
            <a:off x="1524000" y="2245809"/>
            <a:ext cx="9144000" cy="1564716"/>
          </a:xfrm>
        </p:spPr>
        <p:txBody>
          <a:bodyPr>
            <a:normAutofit/>
          </a:bodyPr>
          <a:lstStyle/>
          <a:p>
            <a:pPr algn="l"/>
            <a:r>
              <a:rPr lang="nl-BE" sz="4800" dirty="0"/>
              <a:t>Situatie vóór COVID</a:t>
            </a:r>
            <a:endParaRPr lang="en-BE" sz="4800" dirty="0"/>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86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2B21C7A7-D43C-4B97-870B-EF28F005D257}"/>
              </a:ext>
            </a:extLst>
          </p:cNvPr>
          <p:cNvSpPr/>
          <p:nvPr/>
        </p:nvSpPr>
        <p:spPr>
          <a:xfrm>
            <a:off x="721394" y="2687026"/>
            <a:ext cx="3604913" cy="1708160"/>
          </a:xfrm>
          <a:prstGeom prst="rect">
            <a:avLst/>
          </a:prstGeom>
          <a:solidFill>
            <a:schemeClr val="bg1"/>
          </a:solidFill>
        </p:spPr>
        <p:txBody>
          <a:bodyPr wrap="square">
            <a:spAutoFit/>
          </a:bodyPr>
          <a:lstStyle/>
          <a:p>
            <a:r>
              <a:rPr lang="nl-NL" sz="2100" dirty="0"/>
              <a:t>1/ Eerdere vertraging productiviteitsgroei nog versterkt door financieel-economische crisis 2008, in België.</a:t>
            </a:r>
          </a:p>
        </p:txBody>
      </p:sp>
      <p:sp>
        <p:nvSpPr>
          <p:cNvPr id="9" name="Rectangle 8">
            <a:extLst>
              <a:ext uri="{FF2B5EF4-FFF2-40B4-BE49-F238E27FC236}">
                <a16:creationId xmlns:a16="http://schemas.microsoft.com/office/drawing/2014/main" id="{3E96D8BB-5CB9-48DB-8F62-83D5A5D28B9E}"/>
              </a:ext>
            </a:extLst>
          </p:cNvPr>
          <p:cNvSpPr/>
          <p:nvPr/>
        </p:nvSpPr>
        <p:spPr>
          <a:xfrm>
            <a:off x="4342349" y="1622584"/>
            <a:ext cx="7436366" cy="1092607"/>
          </a:xfrm>
          <a:prstGeom prst="rect">
            <a:avLst/>
          </a:prstGeom>
        </p:spPr>
        <p:txBody>
          <a:bodyPr wrap="square">
            <a:spAutoFit/>
          </a:bodyPr>
          <a:lstStyle/>
          <a:p>
            <a:pPr>
              <a:spcAft>
                <a:spcPts val="600"/>
              </a:spcAft>
            </a:pPr>
            <a:r>
              <a:rPr lang="fr-FR" sz="2000" dirty="0"/>
              <a:t>Tab</a:t>
            </a:r>
            <a:r>
              <a:rPr lang="en-BE" sz="2000" dirty="0"/>
              <a:t>e</a:t>
            </a:r>
            <a:r>
              <a:rPr lang="fr-FR" sz="2000" dirty="0"/>
              <a:t>l 1 :</a:t>
            </a:r>
            <a:r>
              <a:rPr lang="en-BE" sz="2000" dirty="0"/>
              <a:t> </a:t>
            </a:r>
            <a:r>
              <a:rPr lang="nl-NL" sz="2000" dirty="0"/>
              <a:t>Gemiddelde jaarlijkse groeivoet van de arbeidsproductiviteit per uur, totale economie</a:t>
            </a:r>
            <a:r>
              <a:rPr lang="fr-FR" sz="2000" dirty="0"/>
              <a:t> </a:t>
            </a:r>
          </a:p>
          <a:p>
            <a:pPr>
              <a:spcAft>
                <a:spcPts val="600"/>
              </a:spcAft>
            </a:pPr>
            <a:r>
              <a:rPr lang="en-BE" sz="2000" dirty="0"/>
              <a:t>I</a:t>
            </a:r>
            <a:r>
              <a:rPr lang="fr-FR" sz="2000" dirty="0"/>
              <a:t>n %</a:t>
            </a:r>
          </a:p>
        </p:txBody>
      </p:sp>
      <p:sp>
        <p:nvSpPr>
          <p:cNvPr id="11" name="Rectangle 10">
            <a:extLst>
              <a:ext uri="{FF2B5EF4-FFF2-40B4-BE49-F238E27FC236}">
                <a16:creationId xmlns:a16="http://schemas.microsoft.com/office/drawing/2014/main" id="{D15F289A-71FE-42CB-82A5-F4E9B196ECA0}"/>
              </a:ext>
            </a:extLst>
          </p:cNvPr>
          <p:cNvSpPr/>
          <p:nvPr/>
        </p:nvSpPr>
        <p:spPr>
          <a:xfrm>
            <a:off x="4326307" y="6332441"/>
            <a:ext cx="6096000" cy="369332"/>
          </a:xfrm>
          <a:prstGeom prst="rect">
            <a:avLst/>
          </a:prstGeom>
        </p:spPr>
        <p:txBody>
          <a:bodyPr>
            <a:spAutoFit/>
          </a:bodyPr>
          <a:lstStyle/>
          <a:p>
            <a:pPr>
              <a:spcAft>
                <a:spcPts val="600"/>
              </a:spcAft>
            </a:pPr>
            <a:r>
              <a:rPr lang="en-BE" dirty="0" err="1"/>
              <a:t>Bron</a:t>
            </a:r>
            <a:r>
              <a:rPr lang="fr-FR" dirty="0"/>
              <a:t>: Eurostat,</a:t>
            </a:r>
            <a:r>
              <a:rPr lang="en-BE" dirty="0"/>
              <a:t> </a:t>
            </a:r>
            <a:r>
              <a:rPr lang="fr-FR" dirty="0" err="1"/>
              <a:t>Nationa</a:t>
            </a:r>
            <a:r>
              <a:rPr lang="en-BE" dirty="0"/>
              <a:t>l</a:t>
            </a:r>
            <a:r>
              <a:rPr lang="fr-BE" dirty="0"/>
              <a:t>e</a:t>
            </a:r>
            <a:r>
              <a:rPr lang="en-BE" dirty="0"/>
              <a:t> </a:t>
            </a:r>
            <a:r>
              <a:rPr lang="fr-BE" dirty="0"/>
              <a:t>R</a:t>
            </a:r>
            <a:r>
              <a:rPr lang="en-BE" dirty="0"/>
              <a:t>e</a:t>
            </a:r>
            <a:r>
              <a:rPr lang="fr-BE" dirty="0"/>
              <a:t>k</a:t>
            </a:r>
            <a:r>
              <a:rPr lang="en-BE" dirty="0"/>
              <a:t>e</a:t>
            </a:r>
            <a:r>
              <a:rPr lang="fr-BE" dirty="0"/>
              <a:t>n</a:t>
            </a:r>
            <a:r>
              <a:rPr lang="en-BE" dirty="0" err="1"/>
              <a:t>i</a:t>
            </a:r>
            <a:r>
              <a:rPr lang="fr-BE" dirty="0"/>
              <a:t>n</a:t>
            </a:r>
            <a:r>
              <a:rPr lang="en-BE" dirty="0"/>
              <a:t>g</a:t>
            </a:r>
            <a:r>
              <a:rPr lang="fr-BE" dirty="0"/>
              <a:t>e</a:t>
            </a:r>
            <a:r>
              <a:rPr lang="en-BE" dirty="0"/>
              <a:t>n</a:t>
            </a:r>
            <a:r>
              <a:rPr lang="fr-FR" dirty="0"/>
              <a:t>,</a:t>
            </a:r>
            <a:r>
              <a:rPr lang="en-BE" dirty="0"/>
              <a:t> </a:t>
            </a:r>
            <a:r>
              <a:rPr lang="fr-FR" dirty="0"/>
              <a:t>o</a:t>
            </a:r>
            <a:r>
              <a:rPr lang="en-BE" dirty="0"/>
              <a:t>k</a:t>
            </a:r>
            <a:r>
              <a:rPr lang="fr-FR" dirty="0" err="1"/>
              <a:t>tob</a:t>
            </a:r>
            <a:r>
              <a:rPr lang="en-BE" dirty="0"/>
              <a:t>e</a:t>
            </a:r>
            <a:r>
              <a:rPr lang="fr-BE" dirty="0"/>
              <a:t>r</a:t>
            </a:r>
            <a:r>
              <a:rPr lang="fr-FR" dirty="0"/>
              <a:t> 2020.</a:t>
            </a:r>
            <a:endParaRPr lang="en-BE" dirty="0"/>
          </a:p>
        </p:txBody>
      </p:sp>
      <p:graphicFrame>
        <p:nvGraphicFramePr>
          <p:cNvPr id="7" name="Content Placeholder 6">
            <a:extLst>
              <a:ext uri="{FF2B5EF4-FFF2-40B4-BE49-F238E27FC236}">
                <a16:creationId xmlns:a16="http://schemas.microsoft.com/office/drawing/2014/main" id="{AB0B22D7-1C09-449B-A45A-A3981EA91568}"/>
              </a:ext>
            </a:extLst>
          </p:cNvPr>
          <p:cNvGraphicFramePr>
            <a:graphicFrameLocks noGrp="1"/>
          </p:cNvGraphicFramePr>
          <p:nvPr>
            <p:ph idx="1"/>
            <p:extLst>
              <p:ext uri="{D42A27DB-BD31-4B8C-83A1-F6EECF244321}">
                <p14:modId xmlns:p14="http://schemas.microsoft.com/office/powerpoint/2010/main" val="232090647"/>
              </p:ext>
            </p:extLst>
          </p:nvPr>
        </p:nvGraphicFramePr>
        <p:xfrm>
          <a:off x="4432062" y="2687026"/>
          <a:ext cx="7436367" cy="3607319"/>
        </p:xfrm>
        <a:graphic>
          <a:graphicData uri="http://schemas.openxmlformats.org/drawingml/2006/table">
            <a:tbl>
              <a:tblPr>
                <a:tableStyleId>{5C22544A-7EE6-4342-B048-85BDC9FD1C3A}</a:tableStyleId>
              </a:tblPr>
              <a:tblGrid>
                <a:gridCol w="1859709">
                  <a:extLst>
                    <a:ext uri="{9D8B030D-6E8A-4147-A177-3AD203B41FA5}">
                      <a16:colId xmlns:a16="http://schemas.microsoft.com/office/drawing/2014/main" val="2876663057"/>
                    </a:ext>
                  </a:extLst>
                </a:gridCol>
                <a:gridCol w="1858062">
                  <a:extLst>
                    <a:ext uri="{9D8B030D-6E8A-4147-A177-3AD203B41FA5}">
                      <a16:colId xmlns:a16="http://schemas.microsoft.com/office/drawing/2014/main" val="41566475"/>
                    </a:ext>
                  </a:extLst>
                </a:gridCol>
                <a:gridCol w="1860534">
                  <a:extLst>
                    <a:ext uri="{9D8B030D-6E8A-4147-A177-3AD203B41FA5}">
                      <a16:colId xmlns:a16="http://schemas.microsoft.com/office/drawing/2014/main" val="2273103259"/>
                    </a:ext>
                  </a:extLst>
                </a:gridCol>
                <a:gridCol w="1858062">
                  <a:extLst>
                    <a:ext uri="{9D8B030D-6E8A-4147-A177-3AD203B41FA5}">
                      <a16:colId xmlns:a16="http://schemas.microsoft.com/office/drawing/2014/main" val="659127728"/>
                    </a:ext>
                  </a:extLst>
                </a:gridCol>
              </a:tblGrid>
              <a:tr h="338301">
                <a:tc>
                  <a:txBody>
                    <a:bodyPr/>
                    <a:lstStyle/>
                    <a:p>
                      <a:pPr algn="ctr">
                        <a:spcAft>
                          <a:spcPts val="0"/>
                        </a:spcAft>
                      </a:pPr>
                      <a:r>
                        <a:rPr lang="fr-BE" sz="1800" dirty="0">
                          <a:effectLst/>
                          <a:latin typeface="Lato" panose="020F0502020204030203" pitchFamily="34" charset="0"/>
                          <a:ea typeface="Lato" panose="020F0502020204030203" pitchFamily="34" charset="0"/>
                          <a:cs typeface="Lato" panose="020F0502020204030203" pitchFamily="34" charset="0"/>
                        </a:rPr>
                        <a:t> </a:t>
                      </a:r>
                      <a:endParaRPr lang="en-BE" sz="1800"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fr-BE" sz="1800" b="1" dirty="0">
                          <a:effectLst/>
                          <a:latin typeface="Lato" panose="020F0502020204030203" pitchFamily="34" charset="0"/>
                          <a:ea typeface="Lato" panose="020F0502020204030203" pitchFamily="34" charset="0"/>
                          <a:cs typeface="Lato" panose="020F0502020204030203" pitchFamily="34" charset="0"/>
                        </a:rPr>
                        <a:t>2000-2018</a:t>
                      </a:r>
                      <a:endParaRPr lang="en-BE" sz="18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fr-BE" sz="1800" b="1" dirty="0">
                          <a:effectLst/>
                          <a:latin typeface="Lato" panose="020F0502020204030203" pitchFamily="34" charset="0"/>
                          <a:ea typeface="Lato" panose="020F0502020204030203" pitchFamily="34" charset="0"/>
                          <a:cs typeface="Lato" panose="020F0502020204030203" pitchFamily="34" charset="0"/>
                        </a:rPr>
                        <a:t>2000-2007</a:t>
                      </a:r>
                      <a:endParaRPr lang="en-BE" sz="18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fr-BE" sz="1800" b="1" dirty="0">
                          <a:effectLst/>
                          <a:latin typeface="Lato" panose="020F0502020204030203" pitchFamily="34" charset="0"/>
                          <a:ea typeface="Lato" panose="020F0502020204030203" pitchFamily="34" charset="0"/>
                          <a:cs typeface="Lato" panose="020F0502020204030203" pitchFamily="34" charset="0"/>
                        </a:rPr>
                        <a:t>2012-2018</a:t>
                      </a:r>
                      <a:endParaRPr lang="en-BE" sz="18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24214602"/>
                  </a:ext>
                </a:extLst>
              </a:tr>
              <a:tr h="338301">
                <a:tc>
                  <a:txBody>
                    <a:bodyPr/>
                    <a:lstStyle/>
                    <a:p>
                      <a:pPr>
                        <a:spcAft>
                          <a:spcPts val="0"/>
                        </a:spcAft>
                      </a:pPr>
                      <a:r>
                        <a:rPr lang="fr-BE" sz="1800" b="1">
                          <a:effectLst/>
                          <a:latin typeface="Lato" panose="020F0502020204030203" pitchFamily="34" charset="0"/>
                          <a:ea typeface="Lato" panose="020F0502020204030203" pitchFamily="34" charset="0"/>
                          <a:cs typeface="Lato" panose="020F0502020204030203" pitchFamily="34" charset="0"/>
                        </a:rPr>
                        <a:t>Europese Unie</a:t>
                      </a:r>
                      <a:endParaRPr lang="en-BE" sz="18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dirty="0">
                          <a:effectLst/>
                          <a:latin typeface="Lato" panose="020F0502020204030203" pitchFamily="34" charset="0"/>
                          <a:ea typeface="Lato" panose="020F0502020204030203" pitchFamily="34" charset="0"/>
                          <a:cs typeface="Lato" panose="020F0502020204030203" pitchFamily="34" charset="0"/>
                        </a:rPr>
                        <a:t>1,2</a:t>
                      </a:r>
                      <a:endParaRPr lang="en-BE" sz="18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dirty="0">
                          <a:effectLst/>
                          <a:latin typeface="Lato" panose="020F0502020204030203" pitchFamily="34" charset="0"/>
                          <a:ea typeface="Lato" panose="020F0502020204030203" pitchFamily="34" charset="0"/>
                          <a:cs typeface="Lato" panose="020F0502020204030203" pitchFamily="34" charset="0"/>
                        </a:rPr>
                        <a:t>1,6</a:t>
                      </a:r>
                      <a:endParaRPr lang="en-BE" sz="18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dirty="0">
                          <a:effectLst/>
                          <a:latin typeface="Lato" panose="020F0502020204030203" pitchFamily="34" charset="0"/>
                          <a:ea typeface="Lato" panose="020F0502020204030203" pitchFamily="34" charset="0"/>
                          <a:cs typeface="Lato" panose="020F0502020204030203" pitchFamily="34" charset="0"/>
                        </a:rPr>
                        <a:t>1,0</a:t>
                      </a:r>
                      <a:endParaRPr lang="en-BE" sz="18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102050"/>
                  </a:ext>
                </a:extLst>
              </a:tr>
              <a:tr h="338301">
                <a:tc>
                  <a:txBody>
                    <a:bodyPr/>
                    <a:lstStyle/>
                    <a:p>
                      <a:pPr>
                        <a:spcAft>
                          <a:spcPts val="0"/>
                        </a:spcAft>
                      </a:pPr>
                      <a:r>
                        <a:rPr lang="fr-BE" sz="1800" b="1">
                          <a:effectLst/>
                          <a:latin typeface="Lato" panose="020F0502020204030203" pitchFamily="34" charset="0"/>
                          <a:ea typeface="Lato" panose="020F0502020204030203" pitchFamily="34" charset="0"/>
                          <a:cs typeface="Lato" panose="020F0502020204030203" pitchFamily="34" charset="0"/>
                        </a:rPr>
                        <a:t>eurozone</a:t>
                      </a:r>
                      <a:endParaRPr lang="en-BE" sz="18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0,6</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0,7</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0,6</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2424085"/>
                  </a:ext>
                </a:extLst>
              </a:tr>
              <a:tr h="338301">
                <a:tc>
                  <a:txBody>
                    <a:bodyPr/>
                    <a:lstStyle/>
                    <a:p>
                      <a:pPr>
                        <a:spcAft>
                          <a:spcPts val="0"/>
                        </a:spcAft>
                      </a:pPr>
                      <a:r>
                        <a:rPr lang="fr-BE" sz="1800" b="1">
                          <a:effectLst/>
                          <a:latin typeface="Lato" panose="020F0502020204030203" pitchFamily="34" charset="0"/>
                          <a:ea typeface="Lato" panose="020F0502020204030203" pitchFamily="34" charset="0"/>
                          <a:cs typeface="Lato" panose="020F0502020204030203" pitchFamily="34" charset="0"/>
                        </a:rPr>
                        <a:t>België</a:t>
                      </a:r>
                      <a:endParaRPr lang="en-BE" sz="18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0,8</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1,3</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0,6</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554219"/>
                  </a:ext>
                </a:extLst>
              </a:tr>
              <a:tr h="338301">
                <a:tc>
                  <a:txBody>
                    <a:bodyPr/>
                    <a:lstStyle/>
                    <a:p>
                      <a:pPr>
                        <a:spcAft>
                          <a:spcPts val="0"/>
                        </a:spcAft>
                      </a:pPr>
                      <a:r>
                        <a:rPr lang="fr-BE" sz="1800" b="1">
                          <a:effectLst/>
                          <a:latin typeface="Lato" panose="020F0502020204030203" pitchFamily="34" charset="0"/>
                          <a:ea typeface="Lato" panose="020F0502020204030203" pitchFamily="34" charset="0"/>
                          <a:cs typeface="Lato" panose="020F0502020204030203" pitchFamily="34" charset="0"/>
                        </a:rPr>
                        <a:t>Duitsland</a:t>
                      </a:r>
                      <a:endParaRPr lang="en-BE" sz="18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1,0</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1,6</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0,9</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825933"/>
                  </a:ext>
                </a:extLst>
              </a:tr>
              <a:tr h="338301">
                <a:tc>
                  <a:txBody>
                    <a:bodyPr/>
                    <a:lstStyle/>
                    <a:p>
                      <a:pPr>
                        <a:spcAft>
                          <a:spcPts val="0"/>
                        </a:spcAft>
                      </a:pPr>
                      <a:r>
                        <a:rPr lang="fr-BE" sz="1800" b="1">
                          <a:effectLst/>
                          <a:latin typeface="Lato" panose="020F0502020204030203" pitchFamily="34" charset="0"/>
                          <a:ea typeface="Lato" panose="020F0502020204030203" pitchFamily="34" charset="0"/>
                          <a:cs typeface="Lato" panose="020F0502020204030203" pitchFamily="34" charset="0"/>
                        </a:rPr>
                        <a:t>Frankrijk</a:t>
                      </a:r>
                      <a:endParaRPr lang="en-BE" sz="18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1,0</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1,3</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1,2</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325338"/>
                  </a:ext>
                </a:extLst>
              </a:tr>
              <a:tr h="338301">
                <a:tc>
                  <a:txBody>
                    <a:bodyPr/>
                    <a:lstStyle/>
                    <a:p>
                      <a:pPr>
                        <a:spcAft>
                          <a:spcPts val="0"/>
                        </a:spcAft>
                      </a:pPr>
                      <a:r>
                        <a:rPr lang="fr-BE" sz="1800" b="1">
                          <a:effectLst/>
                          <a:latin typeface="Lato" panose="020F0502020204030203" pitchFamily="34" charset="0"/>
                          <a:ea typeface="Lato" panose="020F0502020204030203" pitchFamily="34" charset="0"/>
                          <a:cs typeface="Lato" panose="020F0502020204030203" pitchFamily="34" charset="0"/>
                        </a:rPr>
                        <a:t>Italië</a:t>
                      </a:r>
                      <a:endParaRPr lang="en-BE" sz="18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0,1</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0,1</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0,3</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367950"/>
                  </a:ext>
                </a:extLst>
              </a:tr>
              <a:tr h="338301">
                <a:tc>
                  <a:txBody>
                    <a:bodyPr/>
                    <a:lstStyle/>
                    <a:p>
                      <a:pPr>
                        <a:spcAft>
                          <a:spcPts val="0"/>
                        </a:spcAft>
                      </a:pPr>
                      <a:r>
                        <a:rPr lang="fr-BE" sz="1800" b="1">
                          <a:effectLst/>
                          <a:latin typeface="Lato" panose="020F0502020204030203" pitchFamily="34" charset="0"/>
                          <a:ea typeface="Lato" panose="020F0502020204030203" pitchFamily="34" charset="0"/>
                          <a:cs typeface="Lato" panose="020F0502020204030203" pitchFamily="34" charset="0"/>
                        </a:rPr>
                        <a:t>Nederland</a:t>
                      </a:r>
                      <a:endParaRPr lang="en-BE" sz="18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0,8</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1,4</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0,5</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119043"/>
                  </a:ext>
                </a:extLst>
              </a:tr>
              <a:tr h="338301">
                <a:tc>
                  <a:txBody>
                    <a:bodyPr/>
                    <a:lstStyle/>
                    <a:p>
                      <a:pPr>
                        <a:spcAft>
                          <a:spcPts val="0"/>
                        </a:spcAft>
                      </a:pPr>
                      <a:r>
                        <a:rPr lang="fr-BE" sz="1800" b="1">
                          <a:effectLst/>
                          <a:latin typeface="Lato" panose="020F0502020204030203" pitchFamily="34" charset="0"/>
                          <a:ea typeface="Lato" panose="020F0502020204030203" pitchFamily="34" charset="0"/>
                          <a:cs typeface="Lato" panose="020F0502020204030203" pitchFamily="34" charset="0"/>
                        </a:rPr>
                        <a:t>Finland</a:t>
                      </a:r>
                      <a:endParaRPr lang="en-BE" sz="18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0,9</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2,1</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0,8</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4916513"/>
                  </a:ext>
                </a:extLst>
              </a:tr>
              <a:tr h="532124">
                <a:tc>
                  <a:txBody>
                    <a:bodyPr/>
                    <a:lstStyle/>
                    <a:p>
                      <a:pPr>
                        <a:spcAft>
                          <a:spcPts val="0"/>
                        </a:spcAft>
                      </a:pPr>
                      <a:r>
                        <a:rPr lang="fr-BE" sz="1800" b="1" dirty="0" err="1">
                          <a:effectLst/>
                          <a:latin typeface="Lato" panose="020F0502020204030203" pitchFamily="34" charset="0"/>
                          <a:ea typeface="Lato" panose="020F0502020204030203" pitchFamily="34" charset="0"/>
                          <a:cs typeface="Lato" panose="020F0502020204030203" pitchFamily="34" charset="0"/>
                        </a:rPr>
                        <a:t>Verenigd</a:t>
                      </a:r>
                      <a:r>
                        <a:rPr lang="fr-BE" sz="1800" b="1" dirty="0">
                          <a:effectLst/>
                          <a:latin typeface="Lato" panose="020F0502020204030203" pitchFamily="34" charset="0"/>
                          <a:ea typeface="Lato" panose="020F0502020204030203" pitchFamily="34" charset="0"/>
                          <a:cs typeface="Lato" panose="020F0502020204030203" pitchFamily="34" charset="0"/>
                        </a:rPr>
                        <a:t> </a:t>
                      </a:r>
                      <a:r>
                        <a:rPr lang="fr-BE" sz="1800" b="1" dirty="0" err="1">
                          <a:effectLst/>
                          <a:latin typeface="Lato" panose="020F0502020204030203" pitchFamily="34" charset="0"/>
                          <a:ea typeface="Lato" panose="020F0502020204030203" pitchFamily="34" charset="0"/>
                          <a:cs typeface="Lato" panose="020F0502020204030203" pitchFamily="34" charset="0"/>
                        </a:rPr>
                        <a:t>Koninkrijk</a:t>
                      </a:r>
                      <a:endParaRPr lang="en-BE" sz="18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1,0</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800">
                          <a:effectLst/>
                          <a:latin typeface="Lato" panose="020F0502020204030203" pitchFamily="34" charset="0"/>
                          <a:ea typeface="Lato" panose="020F0502020204030203" pitchFamily="34" charset="0"/>
                          <a:cs typeface="Lato" panose="020F0502020204030203" pitchFamily="34" charset="0"/>
                        </a:rPr>
                        <a:t>2,1</a:t>
                      </a:r>
                      <a:endParaRPr lang="en-BE" sz="1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800" dirty="0">
                          <a:effectLst/>
                          <a:latin typeface="Lato" panose="020F0502020204030203" pitchFamily="34" charset="0"/>
                          <a:ea typeface="Lato" panose="020F0502020204030203" pitchFamily="34" charset="0"/>
                          <a:cs typeface="Lato" panose="020F0502020204030203" pitchFamily="34" charset="0"/>
                        </a:rPr>
                        <a:t>0,5</a:t>
                      </a:r>
                      <a:endParaRPr lang="en-BE" sz="18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91886361"/>
                  </a:ext>
                </a:extLst>
              </a:tr>
            </a:tbl>
          </a:graphicData>
        </a:graphic>
      </p:graphicFrame>
    </p:spTree>
    <p:extLst>
      <p:ext uri="{BB962C8B-B14F-4D97-AF65-F5344CB8AC3E}">
        <p14:creationId xmlns:p14="http://schemas.microsoft.com/office/powerpoint/2010/main" val="68711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2B21C7A7-D43C-4B97-870B-EF28F005D257}"/>
              </a:ext>
            </a:extLst>
          </p:cNvPr>
          <p:cNvSpPr/>
          <p:nvPr/>
        </p:nvSpPr>
        <p:spPr>
          <a:xfrm>
            <a:off x="155131" y="1797218"/>
            <a:ext cx="3750761" cy="4955203"/>
          </a:xfrm>
          <a:prstGeom prst="rect">
            <a:avLst/>
          </a:prstGeom>
          <a:solidFill>
            <a:schemeClr val="bg1"/>
          </a:solidFill>
        </p:spPr>
        <p:txBody>
          <a:bodyPr wrap="square">
            <a:spAutoFit/>
          </a:bodyPr>
          <a:lstStyle/>
          <a:p>
            <a:r>
              <a:rPr lang="nl-NL" sz="2100" dirty="0"/>
              <a:t>2/ Vertraging in België voor alle drie grote groepen van activiteiten, de verwerkende nijverheid, de marktdiensten en de niet-marktdiensten, maar bijzonder uitgesproken voor de verwerkende nijverheid.</a:t>
            </a:r>
            <a:endParaRPr lang="en-BE" sz="2100" dirty="0"/>
          </a:p>
          <a:p>
            <a:endParaRPr lang="en-BE" sz="2100" dirty="0"/>
          </a:p>
          <a:p>
            <a:r>
              <a:rPr lang="nl-NL" sz="2100" dirty="0"/>
              <a:t>3/ In België net als in Frankrijk en in Nederland, bijdrage van de marktdiensten tot de globale productiviteitsstijging groter dan de bijdrage van de verwerkende nijverheid.</a:t>
            </a:r>
          </a:p>
          <a:p>
            <a:endParaRPr lang="nl-NL" sz="2200" dirty="0"/>
          </a:p>
        </p:txBody>
      </p:sp>
      <p:sp>
        <p:nvSpPr>
          <p:cNvPr id="14" name="Rectangle 13">
            <a:extLst>
              <a:ext uri="{FF2B5EF4-FFF2-40B4-BE49-F238E27FC236}">
                <a16:creationId xmlns:a16="http://schemas.microsoft.com/office/drawing/2014/main" id="{DE413E5A-A3C7-45E9-86A6-2B1748BA1F44}"/>
              </a:ext>
            </a:extLst>
          </p:cNvPr>
          <p:cNvSpPr/>
          <p:nvPr/>
        </p:nvSpPr>
        <p:spPr>
          <a:xfrm>
            <a:off x="4042610" y="647956"/>
            <a:ext cx="7954823" cy="1000274"/>
          </a:xfrm>
          <a:prstGeom prst="rect">
            <a:avLst/>
          </a:prstGeom>
        </p:spPr>
        <p:txBody>
          <a:bodyPr wrap="square">
            <a:spAutoFit/>
          </a:bodyPr>
          <a:lstStyle/>
          <a:p>
            <a:pPr>
              <a:spcAft>
                <a:spcPts val="600"/>
              </a:spcAft>
            </a:pPr>
            <a:r>
              <a:rPr lang="fr-FR" dirty="0"/>
              <a:t>Tab</a:t>
            </a:r>
            <a:r>
              <a:rPr lang="en-BE" dirty="0"/>
              <a:t>e</a:t>
            </a:r>
            <a:r>
              <a:rPr lang="fr-FR" dirty="0"/>
              <a:t>l </a:t>
            </a:r>
            <a:r>
              <a:rPr lang="en-BE" dirty="0"/>
              <a:t>2</a:t>
            </a:r>
            <a:r>
              <a:rPr lang="fr-FR" dirty="0"/>
              <a:t> : </a:t>
            </a:r>
            <a:r>
              <a:rPr lang="nl-NL" dirty="0"/>
              <a:t>Bijdrage aan de gemiddelde jaarlijkse groeivoet van de arbeidsproductiviteit per uur van de totale economie</a:t>
            </a:r>
          </a:p>
          <a:p>
            <a:pPr>
              <a:spcAft>
                <a:spcPts val="600"/>
              </a:spcAft>
            </a:pPr>
            <a:r>
              <a:rPr lang="nl-NL" dirty="0"/>
              <a:t>In procentpunt</a:t>
            </a:r>
          </a:p>
        </p:txBody>
      </p:sp>
      <p:sp>
        <p:nvSpPr>
          <p:cNvPr id="15" name="Rectangle 14">
            <a:extLst>
              <a:ext uri="{FF2B5EF4-FFF2-40B4-BE49-F238E27FC236}">
                <a16:creationId xmlns:a16="http://schemas.microsoft.com/office/drawing/2014/main" id="{04C0F514-D8BA-409B-A8D3-0DD1B4A8B9F0}"/>
              </a:ext>
            </a:extLst>
          </p:cNvPr>
          <p:cNvSpPr/>
          <p:nvPr/>
        </p:nvSpPr>
        <p:spPr>
          <a:xfrm>
            <a:off x="4042611" y="5870039"/>
            <a:ext cx="7954824" cy="984885"/>
          </a:xfrm>
          <a:prstGeom prst="rect">
            <a:avLst/>
          </a:prstGeom>
        </p:spPr>
        <p:txBody>
          <a:bodyPr wrap="square">
            <a:spAutoFit/>
          </a:bodyPr>
          <a:lstStyle/>
          <a:p>
            <a:pPr algn="just">
              <a:spcAft>
                <a:spcPts val="600"/>
              </a:spcAft>
            </a:pPr>
            <a:r>
              <a:rPr lang="nl-NL" sz="1300" dirty="0"/>
              <a:t>Opmerking: de verwerkende nijverheid stemt overeen met rubriek C, de marktdiensten omvatten rubriek G tot N, de niet-marktdiensten bestrijken rubriek O tot U, de bouw rubriek F en overige de rubrieken A, B, D en E van de NACE- rev2.</a:t>
            </a:r>
          </a:p>
          <a:p>
            <a:pPr algn="just">
              <a:spcAft>
                <a:spcPts val="600"/>
              </a:spcAft>
            </a:pPr>
            <a:r>
              <a:rPr lang="nl-NL" sz="1300" dirty="0"/>
              <a:t>Bron: </a:t>
            </a:r>
            <a:r>
              <a:rPr lang="nl-NL" sz="1300" dirty="0" err="1"/>
              <a:t>Eurostat</a:t>
            </a:r>
            <a:r>
              <a:rPr lang="nl-NL" sz="1300" dirty="0"/>
              <a:t>, Nationale Rekeningen, oktober 2020.</a:t>
            </a:r>
          </a:p>
        </p:txBody>
      </p:sp>
      <p:graphicFrame>
        <p:nvGraphicFramePr>
          <p:cNvPr id="6" name="Content Placeholder 5">
            <a:extLst>
              <a:ext uri="{FF2B5EF4-FFF2-40B4-BE49-F238E27FC236}">
                <a16:creationId xmlns:a16="http://schemas.microsoft.com/office/drawing/2014/main" id="{45282BAE-E3D5-4CEC-92A0-32707CADCD34}"/>
              </a:ext>
            </a:extLst>
          </p:cNvPr>
          <p:cNvGraphicFramePr>
            <a:graphicFrameLocks noGrp="1"/>
          </p:cNvGraphicFramePr>
          <p:nvPr>
            <p:ph idx="1"/>
            <p:extLst>
              <p:ext uri="{D42A27DB-BD31-4B8C-83A1-F6EECF244321}">
                <p14:modId xmlns:p14="http://schemas.microsoft.com/office/powerpoint/2010/main" val="448952643"/>
              </p:ext>
            </p:extLst>
          </p:nvPr>
        </p:nvGraphicFramePr>
        <p:xfrm>
          <a:off x="4042610" y="1682917"/>
          <a:ext cx="7954824" cy="4167174"/>
        </p:xfrm>
        <a:graphic>
          <a:graphicData uri="http://schemas.openxmlformats.org/drawingml/2006/table">
            <a:tbl>
              <a:tblPr>
                <a:tableStyleId>{5C22544A-7EE6-4342-B048-85BDC9FD1C3A}</a:tableStyleId>
              </a:tblPr>
              <a:tblGrid>
                <a:gridCol w="460810">
                  <a:extLst>
                    <a:ext uri="{9D8B030D-6E8A-4147-A177-3AD203B41FA5}">
                      <a16:colId xmlns:a16="http://schemas.microsoft.com/office/drawing/2014/main" val="70966234"/>
                    </a:ext>
                  </a:extLst>
                </a:gridCol>
                <a:gridCol w="907307">
                  <a:extLst>
                    <a:ext uri="{9D8B030D-6E8A-4147-A177-3AD203B41FA5}">
                      <a16:colId xmlns:a16="http://schemas.microsoft.com/office/drawing/2014/main" val="3421013189"/>
                    </a:ext>
                  </a:extLst>
                </a:gridCol>
                <a:gridCol w="731661">
                  <a:extLst>
                    <a:ext uri="{9D8B030D-6E8A-4147-A177-3AD203B41FA5}">
                      <a16:colId xmlns:a16="http://schemas.microsoft.com/office/drawing/2014/main" val="3084189056"/>
                    </a:ext>
                  </a:extLst>
                </a:gridCol>
                <a:gridCol w="733423">
                  <a:extLst>
                    <a:ext uri="{9D8B030D-6E8A-4147-A177-3AD203B41FA5}">
                      <a16:colId xmlns:a16="http://schemas.microsoft.com/office/drawing/2014/main" val="3337850848"/>
                    </a:ext>
                  </a:extLst>
                </a:gridCol>
                <a:gridCol w="730779">
                  <a:extLst>
                    <a:ext uri="{9D8B030D-6E8A-4147-A177-3AD203B41FA5}">
                      <a16:colId xmlns:a16="http://schemas.microsoft.com/office/drawing/2014/main" val="4273007717"/>
                    </a:ext>
                  </a:extLst>
                </a:gridCol>
                <a:gridCol w="732542">
                  <a:extLst>
                    <a:ext uri="{9D8B030D-6E8A-4147-A177-3AD203B41FA5}">
                      <a16:colId xmlns:a16="http://schemas.microsoft.com/office/drawing/2014/main" val="1672489587"/>
                    </a:ext>
                  </a:extLst>
                </a:gridCol>
                <a:gridCol w="734305">
                  <a:extLst>
                    <a:ext uri="{9D8B030D-6E8A-4147-A177-3AD203B41FA5}">
                      <a16:colId xmlns:a16="http://schemas.microsoft.com/office/drawing/2014/main" val="2220980386"/>
                    </a:ext>
                  </a:extLst>
                </a:gridCol>
                <a:gridCol w="732542">
                  <a:extLst>
                    <a:ext uri="{9D8B030D-6E8A-4147-A177-3AD203B41FA5}">
                      <a16:colId xmlns:a16="http://schemas.microsoft.com/office/drawing/2014/main" val="3975990800"/>
                    </a:ext>
                  </a:extLst>
                </a:gridCol>
                <a:gridCol w="732542">
                  <a:extLst>
                    <a:ext uri="{9D8B030D-6E8A-4147-A177-3AD203B41FA5}">
                      <a16:colId xmlns:a16="http://schemas.microsoft.com/office/drawing/2014/main" val="3786220619"/>
                    </a:ext>
                  </a:extLst>
                </a:gridCol>
                <a:gridCol w="734305">
                  <a:extLst>
                    <a:ext uri="{9D8B030D-6E8A-4147-A177-3AD203B41FA5}">
                      <a16:colId xmlns:a16="http://schemas.microsoft.com/office/drawing/2014/main" val="1122614091"/>
                    </a:ext>
                  </a:extLst>
                </a:gridCol>
                <a:gridCol w="724608">
                  <a:extLst>
                    <a:ext uri="{9D8B030D-6E8A-4147-A177-3AD203B41FA5}">
                      <a16:colId xmlns:a16="http://schemas.microsoft.com/office/drawing/2014/main" val="615545747"/>
                    </a:ext>
                  </a:extLst>
                </a:gridCol>
              </a:tblGrid>
              <a:tr h="455729">
                <a:tc>
                  <a:txBody>
                    <a:bodyPr/>
                    <a:lstStyle/>
                    <a:p>
                      <a:pPr algn="ctr">
                        <a:spcAft>
                          <a:spcPts val="0"/>
                        </a:spcAft>
                      </a:pPr>
                      <a:r>
                        <a:rPr lang="fr-BE" sz="1600" dirty="0">
                          <a:effectLst/>
                          <a:latin typeface="Lato" panose="020F0502020204030203" pitchFamily="34" charset="0"/>
                          <a:ea typeface="Lato" panose="020F0502020204030203" pitchFamily="34" charset="0"/>
                          <a:cs typeface="Lato" panose="020F0502020204030203" pitchFamily="34" charset="0"/>
                        </a:rPr>
                        <a:t> </a:t>
                      </a:r>
                      <a:endParaRPr lang="en-BE" sz="1600"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gridSpan="2">
                  <a:txBody>
                    <a:bodyPr/>
                    <a:lstStyle/>
                    <a:p>
                      <a:pPr algn="ctr">
                        <a:spcAft>
                          <a:spcPts val="0"/>
                        </a:spcAft>
                      </a:pPr>
                      <a:r>
                        <a:rPr lang="fr-BE" sz="1600" b="1" dirty="0" err="1">
                          <a:effectLst/>
                          <a:latin typeface="Lato" panose="020F0502020204030203" pitchFamily="34" charset="0"/>
                          <a:ea typeface="Lato" panose="020F0502020204030203" pitchFamily="34" charset="0"/>
                          <a:cs typeface="Lato" panose="020F0502020204030203" pitchFamily="34" charset="0"/>
                        </a:rPr>
                        <a:t>Verwerkende</a:t>
                      </a:r>
                      <a:r>
                        <a:rPr lang="fr-BE" sz="1600" b="1" dirty="0">
                          <a:effectLst/>
                          <a:latin typeface="Lato" panose="020F0502020204030203" pitchFamily="34" charset="0"/>
                          <a:ea typeface="Lato" panose="020F0502020204030203" pitchFamily="34" charset="0"/>
                          <a:cs typeface="Lato" panose="020F0502020204030203" pitchFamily="34" charset="0"/>
                        </a:rPr>
                        <a:t> </a:t>
                      </a:r>
                      <a:r>
                        <a:rPr lang="fr-BE" sz="1600" b="1" dirty="0" err="1">
                          <a:effectLst/>
                          <a:latin typeface="Lato" panose="020F0502020204030203" pitchFamily="34" charset="0"/>
                          <a:ea typeface="Lato" panose="020F0502020204030203" pitchFamily="34" charset="0"/>
                          <a:cs typeface="Lato" panose="020F0502020204030203" pitchFamily="34" charset="0"/>
                        </a:rPr>
                        <a:t>nijverheid</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gridSpan="2">
                  <a:txBody>
                    <a:bodyPr/>
                    <a:lstStyle/>
                    <a:p>
                      <a:pPr algn="ctr">
                        <a:spcAft>
                          <a:spcPts val="0"/>
                        </a:spcAft>
                      </a:pPr>
                      <a:r>
                        <a:rPr lang="fr-BE" sz="1600" b="1" dirty="0" err="1">
                          <a:effectLst/>
                          <a:latin typeface="Lato" panose="020F0502020204030203" pitchFamily="34" charset="0"/>
                          <a:ea typeface="Lato" panose="020F0502020204030203" pitchFamily="34" charset="0"/>
                          <a:cs typeface="Lato" panose="020F0502020204030203" pitchFamily="34" charset="0"/>
                        </a:rPr>
                        <a:t>Marktdiensten</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gridSpan="2">
                  <a:txBody>
                    <a:bodyPr/>
                    <a:lstStyle/>
                    <a:p>
                      <a:pPr algn="ct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Niet-</a:t>
                      </a:r>
                      <a:r>
                        <a:rPr lang="fr-BE" sz="1600" b="1" dirty="0" err="1">
                          <a:effectLst/>
                          <a:latin typeface="Lato" panose="020F0502020204030203" pitchFamily="34" charset="0"/>
                          <a:ea typeface="Lato" panose="020F0502020204030203" pitchFamily="34" charset="0"/>
                          <a:cs typeface="Lato" panose="020F0502020204030203" pitchFamily="34" charset="0"/>
                        </a:rPr>
                        <a:t>marktdiensten</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gridSpan="2">
                  <a:txBody>
                    <a:bodyPr/>
                    <a:lstStyle/>
                    <a:p>
                      <a:pPr algn="ctr">
                        <a:spcAft>
                          <a:spcPts val="0"/>
                        </a:spcAft>
                      </a:pPr>
                      <a:r>
                        <a:rPr lang="fr-BE" sz="1600" b="1" dirty="0" err="1">
                          <a:effectLst/>
                          <a:latin typeface="Lato" panose="020F0502020204030203" pitchFamily="34" charset="0"/>
                          <a:ea typeface="Lato" panose="020F0502020204030203" pitchFamily="34" charset="0"/>
                          <a:cs typeface="Lato" panose="020F0502020204030203" pitchFamily="34" charset="0"/>
                        </a:rPr>
                        <a:t>Bouw</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gridSpan="2">
                  <a:txBody>
                    <a:bodyPr/>
                    <a:lstStyle/>
                    <a:p>
                      <a:pPr algn="ctr">
                        <a:spcAft>
                          <a:spcPts val="0"/>
                        </a:spcAft>
                      </a:pPr>
                      <a:r>
                        <a:rPr lang="fr-BE" sz="1600" b="1" dirty="0" err="1">
                          <a:effectLst/>
                          <a:latin typeface="Lato" panose="020F0502020204030203" pitchFamily="34" charset="0"/>
                          <a:ea typeface="Lato" panose="020F0502020204030203" pitchFamily="34" charset="0"/>
                          <a:cs typeface="Lato" panose="020F0502020204030203" pitchFamily="34" charset="0"/>
                        </a:rPr>
                        <a:t>Overige</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extLst>
                  <a:ext uri="{0D108BD9-81ED-4DB2-BD59-A6C34878D82A}">
                    <a16:rowId xmlns:a16="http://schemas.microsoft.com/office/drawing/2014/main" val="1145867873"/>
                  </a:ext>
                </a:extLst>
              </a:tr>
              <a:tr h="455729">
                <a:tc>
                  <a:txBody>
                    <a:bodyPr/>
                    <a:lstStyle/>
                    <a:p>
                      <a:pPr algn="ctr">
                        <a:spcAft>
                          <a:spcPts val="0"/>
                        </a:spcAft>
                      </a:pPr>
                      <a:r>
                        <a:rPr lang="fr-BE" sz="1600">
                          <a:effectLst/>
                          <a:latin typeface="Lato" panose="020F0502020204030203" pitchFamily="34" charset="0"/>
                          <a:ea typeface="Lato" panose="020F0502020204030203" pitchFamily="34" charset="0"/>
                          <a:cs typeface="Lato" panose="020F0502020204030203" pitchFamily="34" charset="0"/>
                        </a:rPr>
                        <a:t> </a:t>
                      </a:r>
                      <a:endParaRPr lang="en-BE" sz="160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2000-2007</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BE" sz="1600" b="1">
                          <a:effectLst/>
                          <a:latin typeface="Lato" panose="020F0502020204030203" pitchFamily="34" charset="0"/>
                          <a:ea typeface="Lato" panose="020F0502020204030203" pitchFamily="34" charset="0"/>
                          <a:cs typeface="Lato" panose="020F0502020204030203" pitchFamily="34" charset="0"/>
                        </a:rPr>
                        <a:t>2012-2018</a:t>
                      </a:r>
                      <a:endParaRPr lang="en-BE" sz="16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BE" sz="1600" b="1">
                          <a:effectLst/>
                          <a:latin typeface="Lato" panose="020F0502020204030203" pitchFamily="34" charset="0"/>
                          <a:ea typeface="Lato" panose="020F0502020204030203" pitchFamily="34" charset="0"/>
                          <a:cs typeface="Lato" panose="020F0502020204030203" pitchFamily="34" charset="0"/>
                        </a:rPr>
                        <a:t>2000-2007</a:t>
                      </a:r>
                      <a:endParaRPr lang="en-BE" sz="16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BE" sz="1600" b="1">
                          <a:effectLst/>
                          <a:latin typeface="Lato" panose="020F0502020204030203" pitchFamily="34" charset="0"/>
                          <a:ea typeface="Lato" panose="020F0502020204030203" pitchFamily="34" charset="0"/>
                          <a:cs typeface="Lato" panose="020F0502020204030203" pitchFamily="34" charset="0"/>
                        </a:rPr>
                        <a:t>2012-2018</a:t>
                      </a:r>
                      <a:endParaRPr lang="en-BE" sz="16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2000-2007</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BE" sz="1600" b="1">
                          <a:effectLst/>
                          <a:latin typeface="Lato" panose="020F0502020204030203" pitchFamily="34" charset="0"/>
                          <a:ea typeface="Lato" panose="020F0502020204030203" pitchFamily="34" charset="0"/>
                          <a:cs typeface="Lato" panose="020F0502020204030203" pitchFamily="34" charset="0"/>
                        </a:rPr>
                        <a:t>2012-2018</a:t>
                      </a:r>
                      <a:endParaRPr lang="en-BE" sz="16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2000-2007</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BE" sz="1600" b="1">
                          <a:effectLst/>
                          <a:latin typeface="Lato" panose="020F0502020204030203" pitchFamily="34" charset="0"/>
                          <a:ea typeface="Lato" panose="020F0502020204030203" pitchFamily="34" charset="0"/>
                          <a:cs typeface="Lato" panose="020F0502020204030203" pitchFamily="34" charset="0"/>
                        </a:rPr>
                        <a:t>2012-2018</a:t>
                      </a:r>
                      <a:endParaRPr lang="en-BE" sz="16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2000-2007</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2012-2018</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9742035"/>
                  </a:ext>
                </a:extLst>
              </a:tr>
              <a:tr h="332778">
                <a:tc>
                  <a:txBody>
                    <a:bodyPr/>
                    <a:lstStyle/>
                    <a:p>
                      <a:pP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EU</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0,6</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dirty="0">
                          <a:effectLst/>
                          <a:latin typeface="Lato" panose="020F0502020204030203" pitchFamily="34" charset="0"/>
                          <a:ea typeface="Lato" panose="020F0502020204030203" pitchFamily="34" charset="0"/>
                          <a:cs typeface="Lato" panose="020F0502020204030203" pitchFamily="34" charset="0"/>
                        </a:rPr>
                        <a:t>0,3</a:t>
                      </a:r>
                      <a:endParaRPr lang="en-B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dirty="0">
                          <a:effectLst/>
                          <a:latin typeface="Lato" panose="020F0502020204030203" pitchFamily="34" charset="0"/>
                          <a:ea typeface="Lato" panose="020F0502020204030203" pitchFamily="34" charset="0"/>
                          <a:cs typeface="Lato" panose="020F0502020204030203" pitchFamily="34" charset="0"/>
                        </a:rPr>
                        <a:t>0,9</a:t>
                      </a:r>
                      <a:endParaRPr lang="en-B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0,5</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0,3</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9125049"/>
                  </a:ext>
                </a:extLst>
              </a:tr>
              <a:tr h="455729">
                <a:tc>
                  <a:txBody>
                    <a:bodyPr/>
                    <a:lstStyle/>
                    <a:p>
                      <a:pPr>
                        <a:spcAft>
                          <a:spcPts val="0"/>
                        </a:spcAft>
                      </a:pPr>
                      <a:r>
                        <a:rPr lang="fr-BE" sz="1600" b="1">
                          <a:effectLst/>
                          <a:latin typeface="Lato" panose="020F0502020204030203" pitchFamily="34" charset="0"/>
                          <a:ea typeface="Lato" panose="020F0502020204030203" pitchFamily="34" charset="0"/>
                          <a:cs typeface="Lato" panose="020F0502020204030203" pitchFamily="34" charset="0"/>
                        </a:rPr>
                        <a:t>eurozone</a:t>
                      </a:r>
                      <a:endParaRPr lang="en-BE" sz="16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0,5</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0,4</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0,4</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0,3</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5352578"/>
                  </a:ext>
                </a:extLst>
              </a:tr>
              <a:tr h="332778">
                <a:tc>
                  <a:txBody>
                    <a:bodyPr/>
                    <a:lstStyle/>
                    <a:p>
                      <a:pP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BE</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0,6</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0,7</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0,5</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0048259"/>
                  </a:ext>
                </a:extLst>
              </a:tr>
              <a:tr h="332778">
                <a:tc>
                  <a:txBody>
                    <a:bodyPr/>
                    <a:lstStyle/>
                    <a:p>
                      <a:pP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DE</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0,8</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0,4</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0,8</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0,4</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5096083"/>
                  </a:ext>
                </a:extLst>
              </a:tr>
              <a:tr h="332778">
                <a:tc>
                  <a:txBody>
                    <a:bodyPr/>
                    <a:lstStyle/>
                    <a:p>
                      <a:pP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FR</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0,5</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0,6</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0,6</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2826507"/>
                  </a:ext>
                </a:extLst>
              </a:tr>
              <a:tr h="332778">
                <a:tc>
                  <a:txBody>
                    <a:bodyPr/>
                    <a:lstStyle/>
                    <a:p>
                      <a:pP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IT</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0,3</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dirty="0">
                          <a:effectLst/>
                          <a:latin typeface="Lato" panose="020F0502020204030203" pitchFamily="34" charset="0"/>
                          <a:ea typeface="Lato" panose="020F0502020204030203" pitchFamily="34" charset="0"/>
                          <a:cs typeface="Lato" panose="020F0502020204030203" pitchFamily="34" charset="0"/>
                        </a:rPr>
                        <a:t>-0,2</a:t>
                      </a:r>
                      <a:endParaRPr lang="en-B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906138"/>
                  </a:ext>
                </a:extLst>
              </a:tr>
              <a:tr h="332778">
                <a:tc>
                  <a:txBody>
                    <a:bodyPr/>
                    <a:lstStyle/>
                    <a:p>
                      <a:pP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NL</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0,5</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0,3</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0,8</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0,3</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dirty="0">
                          <a:effectLst/>
                          <a:latin typeface="Lato" panose="020F0502020204030203" pitchFamily="34" charset="0"/>
                          <a:ea typeface="Lato" panose="020F0502020204030203" pitchFamily="34" charset="0"/>
                          <a:cs typeface="Lato" panose="020F0502020204030203" pitchFamily="34" charset="0"/>
                        </a:rPr>
                        <a:t>0,2</a:t>
                      </a:r>
                      <a:endParaRPr lang="en-B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9096363"/>
                  </a:ext>
                </a:extLst>
              </a:tr>
              <a:tr h="332778">
                <a:tc>
                  <a:txBody>
                    <a:bodyPr/>
                    <a:lstStyle/>
                    <a:p>
                      <a:pPr>
                        <a:spcAft>
                          <a:spcPts val="0"/>
                        </a:spcAft>
                      </a:pPr>
                      <a:r>
                        <a:rPr lang="fr-BE" sz="1600" b="1">
                          <a:effectLst/>
                          <a:latin typeface="Lato" panose="020F0502020204030203" pitchFamily="34" charset="0"/>
                          <a:ea typeface="Lato" panose="020F0502020204030203" pitchFamily="34" charset="0"/>
                          <a:cs typeface="Lato" panose="020F0502020204030203" pitchFamily="34" charset="0"/>
                        </a:rPr>
                        <a:t>FI</a:t>
                      </a:r>
                      <a:endParaRPr lang="en-BE" sz="1600" b="1">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1,6</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0,6</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0,7</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-0,3</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dirty="0">
                          <a:effectLst/>
                          <a:latin typeface="Lato" panose="020F0502020204030203" pitchFamily="34" charset="0"/>
                          <a:ea typeface="Lato" panose="020F0502020204030203" pitchFamily="34" charset="0"/>
                          <a:cs typeface="Lato" panose="020F0502020204030203" pitchFamily="34" charset="0"/>
                        </a:rPr>
                        <a:t>0,2</a:t>
                      </a:r>
                      <a:endParaRPr lang="en-B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0,3</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2832761"/>
                  </a:ext>
                </a:extLst>
              </a:tr>
              <a:tr h="332778">
                <a:tc>
                  <a:txBody>
                    <a:bodyPr/>
                    <a:lstStyle/>
                    <a:p>
                      <a:pPr>
                        <a:spcAft>
                          <a:spcPts val="0"/>
                        </a:spcAft>
                      </a:pPr>
                      <a:r>
                        <a:rPr lang="fr-BE" sz="1600" b="1" dirty="0">
                          <a:effectLst/>
                          <a:latin typeface="Lato" panose="020F0502020204030203" pitchFamily="34" charset="0"/>
                          <a:ea typeface="Lato" panose="020F0502020204030203" pitchFamily="34" charset="0"/>
                          <a:cs typeface="Lato" panose="020F0502020204030203" pitchFamily="34" charset="0"/>
                        </a:rPr>
                        <a:t>UK</a:t>
                      </a:r>
                      <a:endParaRPr lang="en-BE" sz="1600" b="1" dirty="0">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600" dirty="0">
                          <a:effectLst/>
                          <a:latin typeface="Lato" panose="020F0502020204030203" pitchFamily="34" charset="0"/>
                          <a:ea typeface="Lato" panose="020F0502020204030203" pitchFamily="34" charset="0"/>
                          <a:cs typeface="Lato" panose="020F0502020204030203" pitchFamily="34" charset="0"/>
                        </a:rPr>
                        <a:t>0,6</a:t>
                      </a:r>
                      <a:endParaRPr lang="en-B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1,7</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0,5</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-0,1</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-0,2</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600">
                          <a:effectLst/>
                          <a:latin typeface="Lato" panose="020F0502020204030203" pitchFamily="34" charset="0"/>
                          <a:ea typeface="Lato" panose="020F0502020204030203" pitchFamily="34" charset="0"/>
                          <a:cs typeface="Lato" panose="020F0502020204030203" pitchFamily="34" charset="0"/>
                        </a:rPr>
                        <a:t>0,0</a:t>
                      </a:r>
                      <a:endParaRPr lang="en-BE" sz="16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313690" algn="dec"/>
                        </a:tabLst>
                      </a:pPr>
                      <a:r>
                        <a:rPr lang="nl-BE" sz="1600" dirty="0">
                          <a:effectLst/>
                          <a:latin typeface="Lato" panose="020F0502020204030203" pitchFamily="34" charset="0"/>
                          <a:ea typeface="Lato" panose="020F0502020204030203" pitchFamily="34" charset="0"/>
                          <a:cs typeface="Lato" panose="020F0502020204030203" pitchFamily="34" charset="0"/>
                        </a:rPr>
                        <a:t>0,0</a:t>
                      </a:r>
                      <a:endParaRPr lang="en-B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958915314"/>
                  </a:ext>
                </a:extLst>
              </a:tr>
            </a:tbl>
          </a:graphicData>
        </a:graphic>
      </p:graphicFrame>
    </p:spTree>
    <p:extLst>
      <p:ext uri="{BB962C8B-B14F-4D97-AF65-F5344CB8AC3E}">
        <p14:creationId xmlns:p14="http://schemas.microsoft.com/office/powerpoint/2010/main" val="10053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8F16A2A-B067-4882-882E-23EFDE1197FE}"/>
              </a:ext>
            </a:extLst>
          </p:cNvPr>
          <p:cNvSpPr>
            <a:spLocks noGrp="1"/>
          </p:cNvSpPr>
          <p:nvPr>
            <p:ph idx="1"/>
          </p:nvPr>
        </p:nvSpPr>
        <p:spPr>
          <a:xfrm>
            <a:off x="146641" y="1835929"/>
            <a:ext cx="2943870" cy="4340025"/>
          </a:xfrm>
          <a:solidFill>
            <a:schemeClr val="bg1"/>
          </a:solidFill>
        </p:spPr>
        <p:txBody>
          <a:bodyPr>
            <a:noAutofit/>
          </a:bodyPr>
          <a:lstStyle/>
          <a:p>
            <a:pPr marL="0" indent="0">
              <a:buNone/>
            </a:pPr>
            <a:r>
              <a:rPr lang="nl-NL" sz="2100" dirty="0"/>
              <a:t>4/ In België, duidelijke vertraging van de productiviteitsgroei van de verwerkende nijverheid, vooral te verklaren door de vertraging van de productiviteitsgroei van de best presterende bedrijfstakken (vervaardiging van elektronica, aardolieraffinaderijen, farmaceutische nijverheid).</a:t>
            </a:r>
          </a:p>
        </p:txBody>
      </p:sp>
      <p:sp>
        <p:nvSpPr>
          <p:cNvPr id="7" name="Rectangle 6">
            <a:extLst>
              <a:ext uri="{FF2B5EF4-FFF2-40B4-BE49-F238E27FC236}">
                <a16:creationId xmlns:a16="http://schemas.microsoft.com/office/drawing/2014/main" id="{BACD1F9F-6237-47AF-87F5-73F09D6B84AB}"/>
              </a:ext>
            </a:extLst>
          </p:cNvPr>
          <p:cNvSpPr/>
          <p:nvPr/>
        </p:nvSpPr>
        <p:spPr>
          <a:xfrm>
            <a:off x="3090511" y="33297"/>
            <a:ext cx="9037321" cy="1200329"/>
          </a:xfrm>
          <a:prstGeom prst="rect">
            <a:avLst/>
          </a:prstGeom>
        </p:spPr>
        <p:txBody>
          <a:bodyPr wrap="square">
            <a:spAutoFit/>
          </a:bodyPr>
          <a:lstStyle/>
          <a:p>
            <a:r>
              <a:rPr lang="fr-FR" dirty="0"/>
              <a:t>Tab</a:t>
            </a:r>
            <a:r>
              <a:rPr lang="en-BE" dirty="0"/>
              <a:t>e</a:t>
            </a:r>
            <a:r>
              <a:rPr lang="fr-FR" dirty="0"/>
              <a:t>l </a:t>
            </a:r>
            <a:r>
              <a:rPr lang="en-BE" dirty="0"/>
              <a:t>3</a:t>
            </a:r>
            <a:r>
              <a:rPr lang="fr-FR" dirty="0"/>
              <a:t> : </a:t>
            </a:r>
            <a:r>
              <a:rPr lang="nl-NL" dirty="0"/>
              <a:t>Gemiddelde jaarlijkse groeivoet van de toegevoegde waarde in volume, van de gewerkte uren en van de productiviteit per uur in de Belgische verwerkende nijverheid</a:t>
            </a:r>
          </a:p>
          <a:p>
            <a:r>
              <a:rPr lang="nl-NL" dirty="0"/>
              <a:t>In %</a:t>
            </a:r>
          </a:p>
          <a:p>
            <a:endParaRPr lang="en-BE" dirty="0"/>
          </a:p>
        </p:txBody>
      </p:sp>
      <p:sp>
        <p:nvSpPr>
          <p:cNvPr id="9" name="Rectangle 8">
            <a:extLst>
              <a:ext uri="{FF2B5EF4-FFF2-40B4-BE49-F238E27FC236}">
                <a16:creationId xmlns:a16="http://schemas.microsoft.com/office/drawing/2014/main" id="{A0B56953-23D6-4126-9438-2EF605C33B37}"/>
              </a:ext>
            </a:extLst>
          </p:cNvPr>
          <p:cNvSpPr/>
          <p:nvPr/>
        </p:nvSpPr>
        <p:spPr>
          <a:xfrm>
            <a:off x="3090512" y="6468341"/>
            <a:ext cx="8973150" cy="369332"/>
          </a:xfrm>
          <a:prstGeom prst="rect">
            <a:avLst/>
          </a:prstGeom>
        </p:spPr>
        <p:txBody>
          <a:bodyPr wrap="square">
            <a:spAutoFit/>
          </a:bodyPr>
          <a:lstStyle/>
          <a:p>
            <a:r>
              <a:rPr lang="fr-FR"/>
              <a:t>Bron: Eurostat, Nationale Rekeningen, oktober 2020.</a:t>
            </a:r>
            <a:endParaRPr lang="en-BE" dirty="0"/>
          </a:p>
        </p:txBody>
      </p:sp>
      <p:graphicFrame>
        <p:nvGraphicFramePr>
          <p:cNvPr id="4" name="Table 3">
            <a:extLst>
              <a:ext uri="{FF2B5EF4-FFF2-40B4-BE49-F238E27FC236}">
                <a16:creationId xmlns:a16="http://schemas.microsoft.com/office/drawing/2014/main" id="{C40EA733-F642-47C4-8760-927091584661}"/>
              </a:ext>
            </a:extLst>
          </p:cNvPr>
          <p:cNvGraphicFramePr>
            <a:graphicFrameLocks noGrp="1"/>
          </p:cNvGraphicFramePr>
          <p:nvPr>
            <p:extLst>
              <p:ext uri="{D42A27DB-BD31-4B8C-83A1-F6EECF244321}">
                <p14:modId xmlns:p14="http://schemas.microsoft.com/office/powerpoint/2010/main" val="2206156408"/>
              </p:ext>
            </p:extLst>
          </p:nvPr>
        </p:nvGraphicFramePr>
        <p:xfrm>
          <a:off x="3090512" y="825009"/>
          <a:ext cx="9037320" cy="5670985"/>
        </p:xfrm>
        <a:graphic>
          <a:graphicData uri="http://schemas.openxmlformats.org/drawingml/2006/table">
            <a:tbl>
              <a:tblPr>
                <a:tableStyleId>{5C22544A-7EE6-4342-B048-85BDC9FD1C3A}</a:tableStyleId>
              </a:tblPr>
              <a:tblGrid>
                <a:gridCol w="2604883">
                  <a:extLst>
                    <a:ext uri="{9D8B030D-6E8A-4147-A177-3AD203B41FA5}">
                      <a16:colId xmlns:a16="http://schemas.microsoft.com/office/drawing/2014/main" val="241264345"/>
                    </a:ext>
                  </a:extLst>
                </a:gridCol>
                <a:gridCol w="902476">
                  <a:extLst>
                    <a:ext uri="{9D8B030D-6E8A-4147-A177-3AD203B41FA5}">
                      <a16:colId xmlns:a16="http://schemas.microsoft.com/office/drawing/2014/main" val="2826294516"/>
                    </a:ext>
                  </a:extLst>
                </a:gridCol>
                <a:gridCol w="729415">
                  <a:extLst>
                    <a:ext uri="{9D8B030D-6E8A-4147-A177-3AD203B41FA5}">
                      <a16:colId xmlns:a16="http://schemas.microsoft.com/office/drawing/2014/main" val="1752353175"/>
                    </a:ext>
                  </a:extLst>
                </a:gridCol>
                <a:gridCol w="707966">
                  <a:extLst>
                    <a:ext uri="{9D8B030D-6E8A-4147-A177-3AD203B41FA5}">
                      <a16:colId xmlns:a16="http://schemas.microsoft.com/office/drawing/2014/main" val="3573676814"/>
                    </a:ext>
                  </a:extLst>
                </a:gridCol>
                <a:gridCol w="596812">
                  <a:extLst>
                    <a:ext uri="{9D8B030D-6E8A-4147-A177-3AD203B41FA5}">
                      <a16:colId xmlns:a16="http://schemas.microsoft.com/office/drawing/2014/main" val="3139054138"/>
                    </a:ext>
                  </a:extLst>
                </a:gridCol>
                <a:gridCol w="532727">
                  <a:extLst>
                    <a:ext uri="{9D8B030D-6E8A-4147-A177-3AD203B41FA5}">
                      <a16:colId xmlns:a16="http://schemas.microsoft.com/office/drawing/2014/main" val="953824888"/>
                    </a:ext>
                  </a:extLst>
                </a:gridCol>
                <a:gridCol w="847154">
                  <a:extLst>
                    <a:ext uri="{9D8B030D-6E8A-4147-A177-3AD203B41FA5}">
                      <a16:colId xmlns:a16="http://schemas.microsoft.com/office/drawing/2014/main" val="373742878"/>
                    </a:ext>
                  </a:extLst>
                </a:gridCol>
                <a:gridCol w="579791">
                  <a:extLst>
                    <a:ext uri="{9D8B030D-6E8A-4147-A177-3AD203B41FA5}">
                      <a16:colId xmlns:a16="http://schemas.microsoft.com/office/drawing/2014/main" val="1481663250"/>
                    </a:ext>
                  </a:extLst>
                </a:gridCol>
                <a:gridCol w="691944">
                  <a:extLst>
                    <a:ext uri="{9D8B030D-6E8A-4147-A177-3AD203B41FA5}">
                      <a16:colId xmlns:a16="http://schemas.microsoft.com/office/drawing/2014/main" val="211282055"/>
                    </a:ext>
                  </a:extLst>
                </a:gridCol>
                <a:gridCol w="844152">
                  <a:extLst>
                    <a:ext uri="{9D8B030D-6E8A-4147-A177-3AD203B41FA5}">
                      <a16:colId xmlns:a16="http://schemas.microsoft.com/office/drawing/2014/main" val="1232469980"/>
                    </a:ext>
                  </a:extLst>
                </a:gridCol>
              </a:tblGrid>
              <a:tr h="240395">
                <a:tc>
                  <a:txBody>
                    <a:bodyPr/>
                    <a:lstStyle/>
                    <a:p>
                      <a:pPr algn="ctr">
                        <a:spcAft>
                          <a:spcPts val="0"/>
                        </a:spcAft>
                      </a:pPr>
                      <a:r>
                        <a:rPr lang="fr-BE" sz="1600" b="1" dirty="0">
                          <a:effectLst/>
                        </a:rPr>
                        <a:t> </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gridSpan="3">
                  <a:txBody>
                    <a:bodyPr/>
                    <a:lstStyle/>
                    <a:p>
                      <a:pPr algn="ctr">
                        <a:spcAft>
                          <a:spcPts val="0"/>
                        </a:spcAft>
                      </a:pPr>
                      <a:r>
                        <a:rPr lang="nl-BE" sz="1600" b="1">
                          <a:effectLst/>
                        </a:rPr>
                        <a:t>Toegevoegde waarde</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tc gridSpan="3">
                  <a:txBody>
                    <a:bodyPr/>
                    <a:lstStyle/>
                    <a:p>
                      <a:pPr algn="ctr">
                        <a:spcAft>
                          <a:spcPts val="0"/>
                        </a:spcAft>
                      </a:pPr>
                      <a:r>
                        <a:rPr lang="nl-BE" sz="1600" b="1" dirty="0">
                          <a:effectLst/>
                        </a:rPr>
                        <a:t>Gewerkte uren</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tc gridSpan="3">
                  <a:txBody>
                    <a:bodyPr/>
                    <a:lstStyle/>
                    <a:p>
                      <a:pPr algn="ctr">
                        <a:spcAft>
                          <a:spcPts val="0"/>
                        </a:spcAft>
                      </a:pPr>
                      <a:r>
                        <a:rPr lang="nl-BE" sz="1600" b="1" dirty="0">
                          <a:effectLst/>
                        </a:rPr>
                        <a:t>Productiviteit</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3767066480"/>
                  </a:ext>
                </a:extLst>
              </a:tr>
              <a:tr h="409016">
                <a:tc>
                  <a:txBody>
                    <a:bodyPr/>
                    <a:lstStyle/>
                    <a:p>
                      <a:pPr algn="ctr">
                        <a:spcAft>
                          <a:spcPts val="0"/>
                        </a:spcAft>
                      </a:pPr>
                      <a:r>
                        <a:rPr lang="fr-BE" sz="1600" b="1" dirty="0">
                          <a:effectLst/>
                        </a:rPr>
                        <a:t> </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600" b="1" dirty="0">
                          <a:effectLst/>
                        </a:rPr>
                        <a:t>00-18</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600" b="1">
                          <a:effectLst/>
                        </a:rPr>
                        <a:t>00-07</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600" b="1">
                          <a:effectLst/>
                        </a:rPr>
                        <a:t>12-18</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600" b="1">
                          <a:effectLst/>
                        </a:rPr>
                        <a:t>00-18</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600" b="1">
                          <a:effectLst/>
                        </a:rPr>
                        <a:t>00-07</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600" b="1" dirty="0">
                          <a:effectLst/>
                        </a:rPr>
                        <a:t>12-18</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600" b="1" dirty="0">
                          <a:effectLst/>
                        </a:rPr>
                        <a:t>00-18</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600" b="1">
                          <a:effectLst/>
                        </a:rPr>
                        <a:t>00-07</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nl-BE" sz="1600" b="1" dirty="0">
                          <a:effectLst/>
                        </a:rPr>
                        <a:t>12-18</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163163"/>
                  </a:ext>
                </a:extLst>
              </a:tr>
              <a:tr h="240395">
                <a:tc>
                  <a:txBody>
                    <a:bodyPr/>
                    <a:lstStyle/>
                    <a:p>
                      <a:pPr>
                        <a:spcAft>
                          <a:spcPts val="0"/>
                        </a:spcAft>
                      </a:pPr>
                      <a:r>
                        <a:rPr lang="fr-BE" sz="1600" b="1">
                          <a:effectLst/>
                        </a:rPr>
                        <a:t>Verwerkende nijverheid</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0,6</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3,4</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2303948"/>
                  </a:ext>
                </a:extLst>
              </a:tr>
              <a:tr h="240395">
                <a:tc>
                  <a:txBody>
                    <a:bodyPr/>
                    <a:lstStyle/>
                    <a:p>
                      <a:pPr>
                        <a:spcAft>
                          <a:spcPts val="0"/>
                        </a:spcAft>
                      </a:pPr>
                      <a:r>
                        <a:rPr lang="nl-BE" sz="1600" b="1">
                          <a:effectLst/>
                        </a:rPr>
                        <a:t>Voedingsindustrie</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2,3</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-0,4</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5804313"/>
                  </a:ext>
                </a:extLst>
              </a:tr>
              <a:tr h="240395">
                <a:tc>
                  <a:txBody>
                    <a:bodyPr/>
                    <a:lstStyle/>
                    <a:p>
                      <a:pPr>
                        <a:spcAft>
                          <a:spcPts val="0"/>
                        </a:spcAft>
                      </a:pPr>
                      <a:r>
                        <a:rPr lang="nl-BE" sz="1600" b="1">
                          <a:effectLst/>
                        </a:rPr>
                        <a:t>Textielnijverheid</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-4,0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-5,0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-4,9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4,3</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964227"/>
                  </a:ext>
                </a:extLst>
              </a:tr>
              <a:tr h="240395">
                <a:tc>
                  <a:txBody>
                    <a:bodyPr/>
                    <a:lstStyle/>
                    <a:p>
                      <a:pPr>
                        <a:spcAft>
                          <a:spcPts val="0"/>
                        </a:spcAft>
                      </a:pPr>
                      <a:r>
                        <a:rPr lang="nl-BE" sz="1600" b="1">
                          <a:effectLst/>
                        </a:rPr>
                        <a:t>Hout- en papierindustrie</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-1,6</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4,5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228351"/>
                  </a:ext>
                </a:extLst>
              </a:tr>
              <a:tr h="240395">
                <a:tc>
                  <a:txBody>
                    <a:bodyPr/>
                    <a:lstStyle/>
                    <a:p>
                      <a:pPr>
                        <a:spcAft>
                          <a:spcPts val="0"/>
                        </a:spcAft>
                      </a:pPr>
                      <a:r>
                        <a:rPr lang="nl-BE" sz="1600" b="1">
                          <a:effectLst/>
                        </a:rPr>
                        <a:t>Aardolieraffinaderijen</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10,2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10,3</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2767441"/>
                  </a:ext>
                </a:extLst>
              </a:tr>
              <a:tr h="240395">
                <a:tc>
                  <a:txBody>
                    <a:bodyPr/>
                    <a:lstStyle/>
                    <a:p>
                      <a:pPr>
                        <a:spcAft>
                          <a:spcPts val="0"/>
                        </a:spcAft>
                      </a:pPr>
                      <a:r>
                        <a:rPr lang="fr-BE" sz="1600" b="1">
                          <a:effectLst/>
                        </a:rPr>
                        <a:t>Chemische nijverheid</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3,0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9624679"/>
                  </a:ext>
                </a:extLst>
              </a:tr>
              <a:tr h="240395">
                <a:tc>
                  <a:txBody>
                    <a:bodyPr/>
                    <a:lstStyle/>
                    <a:p>
                      <a:pPr>
                        <a:spcAft>
                          <a:spcPts val="0"/>
                        </a:spcAft>
                      </a:pPr>
                      <a:r>
                        <a:rPr lang="nl-BE" sz="1600" b="1">
                          <a:effectLst/>
                        </a:rPr>
                        <a:t>Farmaceutische nijverheid</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6,3</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9,5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5,7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4,2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6,6</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991813"/>
                  </a:ext>
                </a:extLst>
              </a:tr>
              <a:tr h="433429">
                <a:tc>
                  <a:txBody>
                    <a:bodyPr/>
                    <a:lstStyle/>
                    <a:p>
                      <a:pPr>
                        <a:spcAft>
                          <a:spcPts val="0"/>
                        </a:spcAft>
                      </a:pPr>
                      <a:r>
                        <a:rPr lang="fr-BE" sz="1600" b="1" dirty="0" err="1">
                          <a:effectLst/>
                        </a:rPr>
                        <a:t>Rubber</a:t>
                      </a:r>
                      <a:r>
                        <a:rPr lang="fr-BE" sz="1600" b="1" dirty="0">
                          <a:effectLst/>
                        </a:rPr>
                        <a:t>- en </a:t>
                      </a:r>
                      <a:r>
                        <a:rPr lang="fr-BE" sz="1600" b="1" dirty="0" err="1">
                          <a:effectLst/>
                        </a:rPr>
                        <a:t>kunststofindustrie</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1,3</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3,0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-0,6</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4,0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495958"/>
                  </a:ext>
                </a:extLst>
              </a:tr>
              <a:tr h="240395">
                <a:tc>
                  <a:txBody>
                    <a:bodyPr/>
                    <a:lstStyle/>
                    <a:p>
                      <a:pPr>
                        <a:spcAft>
                          <a:spcPts val="0"/>
                        </a:spcAft>
                      </a:pPr>
                      <a:r>
                        <a:rPr lang="fr-BE" sz="1600" b="1">
                          <a:effectLst/>
                        </a:rPr>
                        <a:t>Metaalnijverheid</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-0,6</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1,4</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-2,3</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1,4</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8212893"/>
                  </a:ext>
                </a:extLst>
              </a:tr>
              <a:tr h="467763">
                <a:tc>
                  <a:txBody>
                    <a:bodyPr/>
                    <a:lstStyle/>
                    <a:p>
                      <a:pPr>
                        <a:spcAft>
                          <a:spcPts val="0"/>
                        </a:spcAft>
                      </a:pPr>
                      <a:r>
                        <a:rPr lang="fr-BE" sz="1600" b="1" dirty="0" err="1">
                          <a:effectLst/>
                        </a:rPr>
                        <a:t>Vervaardiging</a:t>
                      </a:r>
                      <a:r>
                        <a:rPr lang="fr-BE" sz="1600" b="1" dirty="0">
                          <a:effectLst/>
                        </a:rPr>
                        <a:t> </a:t>
                      </a:r>
                      <a:r>
                        <a:rPr lang="fr-BE" sz="1600" b="1" dirty="0" err="1">
                          <a:effectLst/>
                        </a:rPr>
                        <a:t>elektronische</a:t>
                      </a:r>
                      <a:r>
                        <a:rPr lang="fr-BE" sz="1600" b="1" dirty="0">
                          <a:effectLst/>
                        </a:rPr>
                        <a:t> </a:t>
                      </a:r>
                      <a:r>
                        <a:rPr lang="fr-BE" sz="1600" b="1" dirty="0" err="1">
                          <a:effectLst/>
                        </a:rPr>
                        <a:t>producten</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5,5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2,3</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-4,1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-4,9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5,4</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11,0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2,4</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7837789"/>
                  </a:ext>
                </a:extLst>
              </a:tr>
              <a:tr h="467763">
                <a:tc>
                  <a:txBody>
                    <a:bodyPr/>
                    <a:lstStyle/>
                    <a:p>
                      <a:pPr>
                        <a:spcAft>
                          <a:spcPts val="0"/>
                        </a:spcAft>
                      </a:pPr>
                      <a:r>
                        <a:rPr lang="nl-BE" sz="1600" b="1" dirty="0">
                          <a:effectLst/>
                        </a:rPr>
                        <a:t>Vervaardiging elektrische toestellen</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-3,9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-2,4</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-5,8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-3,1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-4,1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-3,2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8169528"/>
                  </a:ext>
                </a:extLst>
              </a:tr>
              <a:tr h="467763">
                <a:tc>
                  <a:txBody>
                    <a:bodyPr/>
                    <a:lstStyle/>
                    <a:p>
                      <a:pPr>
                        <a:spcAft>
                          <a:spcPts val="0"/>
                        </a:spcAft>
                      </a:pPr>
                      <a:r>
                        <a:rPr lang="fr-BE" sz="1600" b="1" dirty="0" err="1">
                          <a:effectLst/>
                        </a:rPr>
                        <a:t>Vervaardiging</a:t>
                      </a:r>
                      <a:r>
                        <a:rPr lang="fr-BE" sz="1600" b="1" dirty="0">
                          <a:effectLst/>
                        </a:rPr>
                        <a:t> machines en </a:t>
                      </a:r>
                      <a:r>
                        <a:rPr lang="fr-BE" sz="1600" b="1" dirty="0" err="1">
                          <a:effectLst/>
                        </a:rPr>
                        <a:t>apparaten</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dirty="0">
                          <a:effectLst/>
                        </a:rPr>
                        <a:t>-0,6</a:t>
                      </a:r>
                      <a:endParaRPr lang="en-BE" sz="1600" dirty="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-1,6</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-1,4</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0,8</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3,0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0,5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9218831"/>
                  </a:ext>
                </a:extLst>
              </a:tr>
              <a:tr h="467763">
                <a:tc>
                  <a:txBody>
                    <a:bodyPr/>
                    <a:lstStyle/>
                    <a:p>
                      <a:pPr>
                        <a:spcAft>
                          <a:spcPts val="0"/>
                        </a:spcAft>
                      </a:pPr>
                      <a:r>
                        <a:rPr lang="fr-BE" sz="1600" b="1">
                          <a:effectLst/>
                        </a:rPr>
                        <a:t>Vervaardiging motorvoertuigen</a:t>
                      </a:r>
                      <a:endParaRPr lang="en-BE" sz="16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-2,4</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dirty="0">
                          <a:effectLst/>
                        </a:rPr>
                        <a:t>0,3</a:t>
                      </a:r>
                      <a:endParaRPr lang="en-BE" sz="1600" dirty="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-3,5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-3,1</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1,2</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1,0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152400" algn="l"/>
                        </a:tabLst>
                      </a:pPr>
                      <a:r>
                        <a:rPr lang="nl-BE" sz="1600">
                          <a:effectLst/>
                        </a:rPr>
                        <a:t>2,5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6864897"/>
                  </a:ext>
                </a:extLst>
              </a:tr>
              <a:tr h="467763">
                <a:tc>
                  <a:txBody>
                    <a:bodyPr/>
                    <a:lstStyle/>
                    <a:p>
                      <a:pPr>
                        <a:spcAft>
                          <a:spcPts val="0"/>
                        </a:spcAft>
                      </a:pPr>
                      <a:r>
                        <a:rPr lang="nl-BE" sz="1600" b="1" dirty="0">
                          <a:effectLst/>
                        </a:rPr>
                        <a:t>Overige verwerkende nijverheid</a:t>
                      </a:r>
                      <a:endParaRPr lang="en-BE"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600">
                          <a:effectLst/>
                        </a:rPr>
                        <a:t>1,5</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600">
                          <a:effectLst/>
                        </a:rPr>
                        <a:t>-2,4</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600" dirty="0">
                          <a:effectLst/>
                        </a:rPr>
                        <a:t>2,4</a:t>
                      </a:r>
                      <a:endParaRPr lang="en-BE" sz="1600" dirty="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600">
                          <a:effectLst/>
                        </a:rPr>
                        <a:t>0,9</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600">
                          <a:effectLst/>
                        </a:rPr>
                        <a:t>-1,4</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600">
                          <a:effectLst/>
                        </a:rPr>
                        <a:t>1,7</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600" dirty="0">
                          <a:effectLst/>
                        </a:rPr>
                        <a:t>0,6</a:t>
                      </a:r>
                      <a:endParaRPr lang="en-BE" sz="1600" dirty="0">
                        <a:solidFill>
                          <a:srgbClr val="000000"/>
                        </a:solidFill>
                        <a:effectLst/>
                        <a:latin typeface="Trebuchet MS" panose="020B0603020202020204" pitchFamily="34"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600">
                          <a:effectLst/>
                        </a:rPr>
                        <a:t>-1,0</a:t>
                      </a:r>
                      <a:endParaRPr lang="en-BE" sz="160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tabLst>
                          <a:tab pos="152400" algn="l"/>
                        </a:tabLst>
                      </a:pPr>
                      <a:r>
                        <a:rPr lang="nl-BE" sz="1600" dirty="0">
                          <a:effectLst/>
                        </a:rPr>
                        <a:t>0,7</a:t>
                      </a:r>
                      <a:endParaRPr lang="en-BE" sz="1600" dirty="0">
                        <a:solidFill>
                          <a:srgbClr val="000000"/>
                        </a:solidFill>
                        <a:effectLst/>
                        <a:latin typeface="Trebuchet MS" panose="020B0603020202020204" pitchFamily="34"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826324861"/>
                  </a:ext>
                </a:extLst>
              </a:tr>
            </a:tbl>
          </a:graphicData>
        </a:graphic>
      </p:graphicFrame>
    </p:spTree>
    <p:extLst>
      <p:ext uri="{BB962C8B-B14F-4D97-AF65-F5344CB8AC3E}">
        <p14:creationId xmlns:p14="http://schemas.microsoft.com/office/powerpoint/2010/main" val="139396982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2048</Words>
  <Application>Microsoft Office PowerPoint</Application>
  <PresentationFormat>Breedbeeld</PresentationFormat>
  <Paragraphs>586</Paragraphs>
  <Slides>25</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25</vt:i4>
      </vt:variant>
    </vt:vector>
  </HeadingPairs>
  <TitlesOfParts>
    <vt:vector size="32" baseType="lpstr">
      <vt:lpstr>Arial</vt:lpstr>
      <vt:lpstr>Calibri</vt:lpstr>
      <vt:lpstr>Calibri Light</vt:lpstr>
      <vt:lpstr>Lato</vt:lpstr>
      <vt:lpstr>Symbol</vt:lpstr>
      <vt:lpstr>Trebuchet MS</vt:lpstr>
      <vt:lpstr>Kantoorthema</vt:lpstr>
      <vt:lpstr>Verslag  2020</vt:lpstr>
      <vt:lpstr>Kader van werkzaamheden</vt:lpstr>
      <vt:lpstr>Structuur van de presentatie</vt:lpstr>
      <vt:lpstr>Belang van productiviteitsgroei</vt:lpstr>
      <vt:lpstr>PowerPoint-presentatie</vt:lpstr>
      <vt:lpstr>Situatie vóór COVID</vt:lpstr>
      <vt:lpstr>PowerPoint-presentatie</vt:lpstr>
      <vt:lpstr>PowerPoint-presentatie</vt:lpstr>
      <vt:lpstr>PowerPoint-presentatie</vt:lpstr>
      <vt:lpstr>PowerPoint-presentatie</vt:lpstr>
      <vt:lpstr>Transmissiekanalen van COVID-crisis op productiviteitsgroei</vt:lpstr>
      <vt:lpstr>Impact van COVID-crisis op...</vt:lpstr>
      <vt:lpstr>Prioritaire assen voor het beleid</vt:lpstr>
      <vt:lpstr>Hoe bepaald? </vt:lpstr>
      <vt:lpstr>1. Nog meer inzetten op STEM en levenslang leren? </vt:lpstr>
      <vt:lpstr>1. Nog meer inzetten op STEM en levenslang leren</vt:lpstr>
      <vt:lpstr>1. Nog meer inzetten op STEM en levenslang leren</vt:lpstr>
      <vt:lpstr>2. Belang van investeringen in ecologische en digitale transitie, publiek en privaat</vt:lpstr>
      <vt:lpstr>2. Belang van investeringen in ecologische en digitale transitie, publiek en privaat</vt:lpstr>
      <vt:lpstr>2. Belang van investeringen in ecologische en digitale transitie, publiek en privaat</vt:lpstr>
      <vt:lpstr>3. Verder inzetten op digitalisering</vt:lpstr>
      <vt:lpstr>3. Verder inzetten op digitalisering</vt:lpstr>
      <vt:lpstr>3. Verder inzetten op digitalisering</vt:lpstr>
      <vt:lpstr>4. Belang van voldoende ondernemingsdynamiek</vt:lpstr>
      <vt:lpstr>4. Belang van voldoende ondernemingsdynamiek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2020</dc:title>
  <dc:creator>Stéphanie Bonnard (FOD Economie - SPF Economie)</dc:creator>
  <cp:lastModifiedBy>Steffi Mignon (FOD Economie - SPF Economie)</cp:lastModifiedBy>
  <cp:revision>26</cp:revision>
  <dcterms:created xsi:type="dcterms:W3CDTF">2020-12-04T11:08:19Z</dcterms:created>
  <dcterms:modified xsi:type="dcterms:W3CDTF">2020-12-08T16:31:12Z</dcterms:modified>
</cp:coreProperties>
</file>