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1" r:id="rId4"/>
    <p:sldId id="279" r:id="rId5"/>
    <p:sldId id="258" r:id="rId6"/>
    <p:sldId id="280" r:id="rId7"/>
    <p:sldId id="286" r:id="rId8"/>
    <p:sldId id="288" r:id="rId9"/>
    <p:sldId id="289" r:id="rId10"/>
    <p:sldId id="290" r:id="rId11"/>
    <p:sldId id="291" r:id="rId12"/>
    <p:sldId id="292" r:id="rId13"/>
    <p:sldId id="293" r:id="rId14"/>
    <p:sldId id="294" r:id="rId15"/>
    <p:sldId id="295" r:id="rId16"/>
    <p:sldId id="300" r:id="rId17"/>
    <p:sldId id="301" r:id="rId18"/>
    <p:sldId id="296" r:id="rId19"/>
    <p:sldId id="302" r:id="rId20"/>
    <p:sldId id="303" r:id="rId21"/>
    <p:sldId id="299" r:id="rId22"/>
    <p:sldId id="298" r:id="rId23"/>
    <p:sldId id="304" r:id="rId24"/>
    <p:sldId id="297" r:id="rId25"/>
    <p:sldId id="305"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642" autoAdjust="0"/>
  </p:normalViewPr>
  <p:slideViewPr>
    <p:cSldViewPr snapToGrid="0">
      <p:cViewPr varScale="1">
        <p:scale>
          <a:sx n="79" d="100"/>
          <a:sy n="79"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455E5-3BBE-45CB-A151-8A75F254A630}" type="datetimeFigureOut">
              <a:rPr lang="en-BE" smtClean="0"/>
              <a:t>12/08/2020</a:t>
            </a:fld>
            <a:endParaRPr lang="en-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78E1C-1AD5-4757-8E83-711A86DAAD3D}" type="slidenum">
              <a:rPr lang="en-BE" smtClean="0"/>
              <a:t>‹N°›</a:t>
            </a:fld>
            <a:endParaRPr lang="en-BE"/>
          </a:p>
        </p:txBody>
      </p:sp>
    </p:spTree>
    <p:extLst>
      <p:ext uri="{BB962C8B-B14F-4D97-AF65-F5344CB8AC3E}">
        <p14:creationId xmlns:p14="http://schemas.microsoft.com/office/powerpoint/2010/main" val="242982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3E78E1C-1AD5-4757-8E83-711A86DAAD3D}" type="slidenum">
              <a:rPr lang="en-BE" smtClean="0"/>
              <a:t>9</a:t>
            </a:fld>
            <a:endParaRPr lang="en-BE"/>
          </a:p>
        </p:txBody>
      </p:sp>
    </p:spTree>
    <p:extLst>
      <p:ext uri="{BB962C8B-B14F-4D97-AF65-F5344CB8AC3E}">
        <p14:creationId xmlns:p14="http://schemas.microsoft.com/office/powerpoint/2010/main" val="95939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3E78E1C-1AD5-4757-8E83-711A86DAAD3D}" type="slidenum">
              <a:rPr lang="en-BE" smtClean="0"/>
              <a:t>10</a:t>
            </a:fld>
            <a:endParaRPr lang="en-BE"/>
          </a:p>
        </p:txBody>
      </p:sp>
    </p:spTree>
    <p:extLst>
      <p:ext uri="{BB962C8B-B14F-4D97-AF65-F5344CB8AC3E}">
        <p14:creationId xmlns:p14="http://schemas.microsoft.com/office/powerpoint/2010/main" val="240055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761F7-FFE6-49F0-9CB4-6E0D40CFC05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BE"/>
          </a:p>
        </p:txBody>
      </p:sp>
      <p:sp>
        <p:nvSpPr>
          <p:cNvPr id="3" name="Ondertitel 2">
            <a:extLst>
              <a:ext uri="{FF2B5EF4-FFF2-40B4-BE49-F238E27FC236}">
                <a16:creationId xmlns:a16="http://schemas.microsoft.com/office/drawing/2014/main" id="{56A272DD-0033-4595-93EB-F5D429AB4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BE"/>
          </a:p>
        </p:txBody>
      </p:sp>
      <p:sp>
        <p:nvSpPr>
          <p:cNvPr id="4" name="Tijdelijke aanduiding voor datum 3">
            <a:extLst>
              <a:ext uri="{FF2B5EF4-FFF2-40B4-BE49-F238E27FC236}">
                <a16:creationId xmlns:a16="http://schemas.microsoft.com/office/drawing/2014/main" id="{5BB441A5-8024-48AB-BFC5-6588AB43AE98}"/>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24686207-41FF-4172-B0EE-761F1FAA7F01}"/>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D6F5DC6B-97BA-4169-92F0-24AE41D8BF07}"/>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271248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8513F-F627-4BA1-91C5-6F591074CD40}"/>
              </a:ext>
            </a:extLst>
          </p:cNvPr>
          <p:cNvSpPr>
            <a:spLocks noGrp="1"/>
          </p:cNvSpPr>
          <p:nvPr>
            <p:ph type="title"/>
          </p:nvPr>
        </p:nvSpPr>
        <p:spPr/>
        <p:txBody>
          <a:bodyPr/>
          <a:lstStyle/>
          <a:p>
            <a:r>
              <a:rPr lang="nl-NL"/>
              <a:t>Klik om stijl te bewerken</a:t>
            </a:r>
            <a:endParaRPr lang="en-BE"/>
          </a:p>
        </p:txBody>
      </p:sp>
      <p:sp>
        <p:nvSpPr>
          <p:cNvPr id="3" name="Tijdelijke aanduiding voor verticale tekst 2">
            <a:extLst>
              <a:ext uri="{FF2B5EF4-FFF2-40B4-BE49-F238E27FC236}">
                <a16:creationId xmlns:a16="http://schemas.microsoft.com/office/drawing/2014/main" id="{309DDE33-7D44-4BBF-B298-7B27A944769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EFA41146-79A9-471E-A85C-6B54A8F76728}"/>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60413DD7-7F62-4D59-BF2F-214958ACE28D}"/>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AE331102-70BE-41A3-8710-B4BCE09BB55B}"/>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650548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AD7695A-7D71-4CBB-9798-59140DFE3202}"/>
              </a:ext>
            </a:extLst>
          </p:cNvPr>
          <p:cNvSpPr>
            <a:spLocks noGrp="1"/>
          </p:cNvSpPr>
          <p:nvPr>
            <p:ph type="title" orient="vert"/>
          </p:nvPr>
        </p:nvSpPr>
        <p:spPr>
          <a:xfrm>
            <a:off x="8724900" y="365125"/>
            <a:ext cx="2628900" cy="5811838"/>
          </a:xfrm>
        </p:spPr>
        <p:txBody>
          <a:bodyPr vert="eaVert"/>
          <a:lstStyle/>
          <a:p>
            <a:r>
              <a:rPr lang="nl-NL"/>
              <a:t>Klik om stijl te bewerken</a:t>
            </a:r>
            <a:endParaRPr lang="en-BE"/>
          </a:p>
        </p:txBody>
      </p:sp>
      <p:sp>
        <p:nvSpPr>
          <p:cNvPr id="3" name="Tijdelijke aanduiding voor verticale tekst 2">
            <a:extLst>
              <a:ext uri="{FF2B5EF4-FFF2-40B4-BE49-F238E27FC236}">
                <a16:creationId xmlns:a16="http://schemas.microsoft.com/office/drawing/2014/main" id="{67AD22CB-95BA-4088-BCA7-E1E7EF1FD83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AA4F7B36-003A-4634-ABE4-D59DEF28C71F}"/>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B1EF0EA3-1475-4403-A0D1-B38A5E296001}"/>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65FAED39-E42F-43B0-8342-3C9C0024A839}"/>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12726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A1193D-5A6D-4C75-8253-D3C1205D2CCD}"/>
              </a:ext>
            </a:extLst>
          </p:cNvPr>
          <p:cNvSpPr>
            <a:spLocks noGrp="1"/>
          </p:cNvSpPr>
          <p:nvPr>
            <p:ph type="title"/>
          </p:nvPr>
        </p:nvSpPr>
        <p:spPr/>
        <p:txBody>
          <a:body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872D9DB0-8317-4171-9A3A-72AEDC3B26A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CE5EA016-480D-478A-955E-19EA068AEB30}"/>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A52BBA38-DD90-40EC-ADA4-DFD8E674515C}"/>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6C81C02D-BC41-4063-8CAB-0C319DE3EAE8}"/>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393946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885CC-B168-49BA-99A7-9DFB1412C8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430FA82D-BC66-428F-B813-8A24079FD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ABC2DCF-ACF5-43E1-ADE7-101187A45651}"/>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678ECC97-5F98-41C8-AAC7-21E106985747}"/>
              </a:ext>
            </a:extLst>
          </p:cNvPr>
          <p:cNvSpPr>
            <a:spLocks noGrp="1"/>
          </p:cNvSpPr>
          <p:nvPr>
            <p:ph type="ftr" sz="quarter" idx="11"/>
          </p:nvPr>
        </p:nvSpPr>
        <p:spPr/>
        <p:txBody>
          <a:bodyPr/>
          <a:lstStyle/>
          <a:p>
            <a:endParaRPr lang="en-BE"/>
          </a:p>
        </p:txBody>
      </p:sp>
      <p:sp>
        <p:nvSpPr>
          <p:cNvPr id="6" name="Tijdelijke aanduiding voor dianummer 5">
            <a:extLst>
              <a:ext uri="{FF2B5EF4-FFF2-40B4-BE49-F238E27FC236}">
                <a16:creationId xmlns:a16="http://schemas.microsoft.com/office/drawing/2014/main" id="{1AA62663-C0CE-4A3E-9B1A-37F3CA8DBD8A}"/>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231934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393A1-5171-40CE-8D4D-0FC73F4B30CC}"/>
              </a:ext>
            </a:extLst>
          </p:cNvPr>
          <p:cNvSpPr>
            <a:spLocks noGrp="1"/>
          </p:cNvSpPr>
          <p:nvPr>
            <p:ph type="title"/>
          </p:nvPr>
        </p:nvSpPr>
        <p:spPr/>
        <p:txBody>
          <a:body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4121CA49-B560-4419-9767-FA81CF41021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inhoud 3">
            <a:extLst>
              <a:ext uri="{FF2B5EF4-FFF2-40B4-BE49-F238E27FC236}">
                <a16:creationId xmlns:a16="http://schemas.microsoft.com/office/drawing/2014/main" id="{21A62E8F-E0AB-4E82-85FC-A4710748918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ijdelijke aanduiding voor datum 4">
            <a:extLst>
              <a:ext uri="{FF2B5EF4-FFF2-40B4-BE49-F238E27FC236}">
                <a16:creationId xmlns:a16="http://schemas.microsoft.com/office/drawing/2014/main" id="{122A2D0C-E363-4E77-9356-1F67EBB8476E}"/>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6" name="Tijdelijke aanduiding voor voettekst 5">
            <a:extLst>
              <a:ext uri="{FF2B5EF4-FFF2-40B4-BE49-F238E27FC236}">
                <a16:creationId xmlns:a16="http://schemas.microsoft.com/office/drawing/2014/main" id="{9EDBDFF4-F718-4007-961D-B60B10B75840}"/>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C382CFB9-F3F4-4243-AAF7-F65C03919FD9}"/>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206756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2624D-F185-47A5-8296-1666D49259A2}"/>
              </a:ext>
            </a:extLst>
          </p:cNvPr>
          <p:cNvSpPr>
            <a:spLocks noGrp="1"/>
          </p:cNvSpPr>
          <p:nvPr>
            <p:ph type="title"/>
          </p:nvPr>
        </p:nvSpPr>
        <p:spPr>
          <a:xfrm>
            <a:off x="839788" y="365125"/>
            <a:ext cx="10515600" cy="1325563"/>
          </a:xfrm>
        </p:spPr>
        <p:txBody>
          <a:body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57D96B53-4780-4F6F-8BDB-C6A877FD0B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1C213F4-DE76-4EF7-8139-00A13A11D8F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5" name="Tijdelijke aanduiding voor tekst 4">
            <a:extLst>
              <a:ext uri="{FF2B5EF4-FFF2-40B4-BE49-F238E27FC236}">
                <a16:creationId xmlns:a16="http://schemas.microsoft.com/office/drawing/2014/main" id="{FB02512D-0EE2-43A8-87F3-66979DDAB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66B00FE-B86C-4ED5-B89B-81C06C43DBE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7" name="Tijdelijke aanduiding voor datum 6">
            <a:extLst>
              <a:ext uri="{FF2B5EF4-FFF2-40B4-BE49-F238E27FC236}">
                <a16:creationId xmlns:a16="http://schemas.microsoft.com/office/drawing/2014/main" id="{94FC62F7-2D7A-4461-99E8-88D84373C4E2}"/>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8" name="Tijdelijke aanduiding voor voettekst 7">
            <a:extLst>
              <a:ext uri="{FF2B5EF4-FFF2-40B4-BE49-F238E27FC236}">
                <a16:creationId xmlns:a16="http://schemas.microsoft.com/office/drawing/2014/main" id="{79CA6E9A-6C94-4F8C-AAE3-3D4553024B96}"/>
              </a:ext>
            </a:extLst>
          </p:cNvPr>
          <p:cNvSpPr>
            <a:spLocks noGrp="1"/>
          </p:cNvSpPr>
          <p:nvPr>
            <p:ph type="ftr" sz="quarter" idx="11"/>
          </p:nvPr>
        </p:nvSpPr>
        <p:spPr/>
        <p:txBody>
          <a:bodyPr/>
          <a:lstStyle/>
          <a:p>
            <a:endParaRPr lang="en-BE"/>
          </a:p>
        </p:txBody>
      </p:sp>
      <p:sp>
        <p:nvSpPr>
          <p:cNvPr id="9" name="Tijdelijke aanduiding voor dianummer 8">
            <a:extLst>
              <a:ext uri="{FF2B5EF4-FFF2-40B4-BE49-F238E27FC236}">
                <a16:creationId xmlns:a16="http://schemas.microsoft.com/office/drawing/2014/main" id="{A55A30F1-5287-4888-A1B6-11B58670EB6B}"/>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78833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66CE1-14A6-4AB1-A299-3682C0C1B77D}"/>
              </a:ext>
            </a:extLst>
          </p:cNvPr>
          <p:cNvSpPr>
            <a:spLocks noGrp="1"/>
          </p:cNvSpPr>
          <p:nvPr>
            <p:ph type="title"/>
          </p:nvPr>
        </p:nvSpPr>
        <p:spPr/>
        <p:txBody>
          <a:bodyPr/>
          <a:lstStyle/>
          <a:p>
            <a:r>
              <a:rPr lang="nl-NL"/>
              <a:t>Klik om stijl te bewerken</a:t>
            </a:r>
            <a:endParaRPr lang="en-BE"/>
          </a:p>
        </p:txBody>
      </p:sp>
      <p:sp>
        <p:nvSpPr>
          <p:cNvPr id="3" name="Tijdelijke aanduiding voor datum 2">
            <a:extLst>
              <a:ext uri="{FF2B5EF4-FFF2-40B4-BE49-F238E27FC236}">
                <a16:creationId xmlns:a16="http://schemas.microsoft.com/office/drawing/2014/main" id="{E88634C0-4364-4DF5-82FC-CE1594B46D4C}"/>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4" name="Tijdelijke aanduiding voor voettekst 3">
            <a:extLst>
              <a:ext uri="{FF2B5EF4-FFF2-40B4-BE49-F238E27FC236}">
                <a16:creationId xmlns:a16="http://schemas.microsoft.com/office/drawing/2014/main" id="{A614D3A3-E82A-4B98-B305-4785C9926703}"/>
              </a:ext>
            </a:extLst>
          </p:cNvPr>
          <p:cNvSpPr>
            <a:spLocks noGrp="1"/>
          </p:cNvSpPr>
          <p:nvPr>
            <p:ph type="ftr" sz="quarter" idx="11"/>
          </p:nvPr>
        </p:nvSpPr>
        <p:spPr/>
        <p:txBody>
          <a:bodyPr/>
          <a:lstStyle/>
          <a:p>
            <a:endParaRPr lang="en-BE"/>
          </a:p>
        </p:txBody>
      </p:sp>
      <p:sp>
        <p:nvSpPr>
          <p:cNvPr id="5" name="Tijdelijke aanduiding voor dianummer 4">
            <a:extLst>
              <a:ext uri="{FF2B5EF4-FFF2-40B4-BE49-F238E27FC236}">
                <a16:creationId xmlns:a16="http://schemas.microsoft.com/office/drawing/2014/main" id="{E3F3DE22-0619-4FA1-BAEB-D26E613CAB23}"/>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235417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50F4743-782D-45AD-A7FE-3368E98B86C5}"/>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3" name="Tijdelijke aanduiding voor voettekst 2">
            <a:extLst>
              <a:ext uri="{FF2B5EF4-FFF2-40B4-BE49-F238E27FC236}">
                <a16:creationId xmlns:a16="http://schemas.microsoft.com/office/drawing/2014/main" id="{54D63484-15EE-456A-B90E-6F6C8EB982C4}"/>
              </a:ext>
            </a:extLst>
          </p:cNvPr>
          <p:cNvSpPr>
            <a:spLocks noGrp="1"/>
          </p:cNvSpPr>
          <p:nvPr>
            <p:ph type="ftr" sz="quarter" idx="11"/>
          </p:nvPr>
        </p:nvSpPr>
        <p:spPr/>
        <p:txBody>
          <a:bodyPr/>
          <a:lstStyle/>
          <a:p>
            <a:endParaRPr lang="en-BE"/>
          </a:p>
        </p:txBody>
      </p:sp>
      <p:sp>
        <p:nvSpPr>
          <p:cNvPr id="4" name="Tijdelijke aanduiding voor dianummer 3">
            <a:extLst>
              <a:ext uri="{FF2B5EF4-FFF2-40B4-BE49-F238E27FC236}">
                <a16:creationId xmlns:a16="http://schemas.microsoft.com/office/drawing/2014/main" id="{0A488332-D683-4BFA-BF5C-38EA5542635E}"/>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147759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B1C158-9406-45E6-953E-A6DAE3896D8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BE"/>
          </a:p>
        </p:txBody>
      </p:sp>
      <p:sp>
        <p:nvSpPr>
          <p:cNvPr id="3" name="Tijdelijke aanduiding voor inhoud 2">
            <a:extLst>
              <a:ext uri="{FF2B5EF4-FFF2-40B4-BE49-F238E27FC236}">
                <a16:creationId xmlns:a16="http://schemas.microsoft.com/office/drawing/2014/main" id="{C54A4E0A-305A-4C97-82D9-FBBC7759F7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tekst 3">
            <a:extLst>
              <a:ext uri="{FF2B5EF4-FFF2-40B4-BE49-F238E27FC236}">
                <a16:creationId xmlns:a16="http://schemas.microsoft.com/office/drawing/2014/main" id="{C2DDF1BA-5530-45DE-9C81-7A795BD62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FC50335-EA65-46CB-BCA6-6D1EECDE9044}"/>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6" name="Tijdelijke aanduiding voor voettekst 5">
            <a:extLst>
              <a:ext uri="{FF2B5EF4-FFF2-40B4-BE49-F238E27FC236}">
                <a16:creationId xmlns:a16="http://schemas.microsoft.com/office/drawing/2014/main" id="{9F051B84-DFE1-4915-9805-6B5D67BFAD90}"/>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69E948B3-F34F-48C4-A91B-8C8033B9C2AD}"/>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381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B4E95-38A8-4A8E-9069-F25E23A941B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BE"/>
          </a:p>
        </p:txBody>
      </p:sp>
      <p:sp>
        <p:nvSpPr>
          <p:cNvPr id="3" name="Tijdelijke aanduiding voor afbeelding 2">
            <a:extLst>
              <a:ext uri="{FF2B5EF4-FFF2-40B4-BE49-F238E27FC236}">
                <a16:creationId xmlns:a16="http://schemas.microsoft.com/office/drawing/2014/main" id="{CDFB5A55-7C91-48B6-9000-2CCDE8A3D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ijdelijke aanduiding voor tekst 3">
            <a:extLst>
              <a:ext uri="{FF2B5EF4-FFF2-40B4-BE49-F238E27FC236}">
                <a16:creationId xmlns:a16="http://schemas.microsoft.com/office/drawing/2014/main" id="{E710530F-F7F8-439F-B6D2-3FE8E7589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C0C12D-EC7F-475D-BB83-448349E55E9B}"/>
              </a:ext>
            </a:extLst>
          </p:cNvPr>
          <p:cNvSpPr>
            <a:spLocks noGrp="1"/>
          </p:cNvSpPr>
          <p:nvPr>
            <p:ph type="dt" sz="half" idx="10"/>
          </p:nvPr>
        </p:nvSpPr>
        <p:spPr/>
        <p:txBody>
          <a:bodyPr/>
          <a:lstStyle/>
          <a:p>
            <a:fld id="{68B9D6D9-F4D3-447F-ABB7-DAB79FB9F106}" type="datetimeFigureOut">
              <a:rPr lang="en-BE" smtClean="0"/>
              <a:t>12/08/2020</a:t>
            </a:fld>
            <a:endParaRPr lang="en-BE"/>
          </a:p>
        </p:txBody>
      </p:sp>
      <p:sp>
        <p:nvSpPr>
          <p:cNvPr id="6" name="Tijdelijke aanduiding voor voettekst 5">
            <a:extLst>
              <a:ext uri="{FF2B5EF4-FFF2-40B4-BE49-F238E27FC236}">
                <a16:creationId xmlns:a16="http://schemas.microsoft.com/office/drawing/2014/main" id="{A58EA520-3E7C-4CDF-AE5E-BA22192BB7D0}"/>
              </a:ext>
            </a:extLst>
          </p:cNvPr>
          <p:cNvSpPr>
            <a:spLocks noGrp="1"/>
          </p:cNvSpPr>
          <p:nvPr>
            <p:ph type="ftr" sz="quarter" idx="11"/>
          </p:nvPr>
        </p:nvSpPr>
        <p:spPr/>
        <p:txBody>
          <a:bodyPr/>
          <a:lstStyle/>
          <a:p>
            <a:endParaRPr lang="en-BE"/>
          </a:p>
        </p:txBody>
      </p:sp>
      <p:sp>
        <p:nvSpPr>
          <p:cNvPr id="7" name="Tijdelijke aanduiding voor dianummer 6">
            <a:extLst>
              <a:ext uri="{FF2B5EF4-FFF2-40B4-BE49-F238E27FC236}">
                <a16:creationId xmlns:a16="http://schemas.microsoft.com/office/drawing/2014/main" id="{3C011AF0-594E-4A87-A7A4-A398318CC886}"/>
              </a:ext>
            </a:extLst>
          </p:cNvPr>
          <p:cNvSpPr>
            <a:spLocks noGrp="1"/>
          </p:cNvSpPr>
          <p:nvPr>
            <p:ph type="sldNum" sz="quarter" idx="12"/>
          </p:nvPr>
        </p:nvSpPr>
        <p:spPr/>
        <p:txBody>
          <a:bodyPr/>
          <a:lstStyle/>
          <a:p>
            <a:fld id="{842C7D7A-50F5-4CBC-98E5-705BA44D5AC7}" type="slidenum">
              <a:rPr lang="en-BE" smtClean="0"/>
              <a:t>‹N°›</a:t>
            </a:fld>
            <a:endParaRPr lang="en-BE"/>
          </a:p>
        </p:txBody>
      </p:sp>
    </p:spTree>
    <p:extLst>
      <p:ext uri="{BB962C8B-B14F-4D97-AF65-F5344CB8AC3E}">
        <p14:creationId xmlns:p14="http://schemas.microsoft.com/office/powerpoint/2010/main" val="234123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B81A3A4-203C-483A-BD56-B3DB0F5078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BE"/>
          </a:p>
        </p:txBody>
      </p:sp>
      <p:sp>
        <p:nvSpPr>
          <p:cNvPr id="3" name="Tijdelijke aanduiding voor tekst 2">
            <a:extLst>
              <a:ext uri="{FF2B5EF4-FFF2-40B4-BE49-F238E27FC236}">
                <a16:creationId xmlns:a16="http://schemas.microsoft.com/office/drawing/2014/main" id="{4D968822-19A0-456F-A244-4D5C9F2FD7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BE"/>
          </a:p>
        </p:txBody>
      </p:sp>
      <p:sp>
        <p:nvSpPr>
          <p:cNvPr id="4" name="Tijdelijke aanduiding voor datum 3">
            <a:extLst>
              <a:ext uri="{FF2B5EF4-FFF2-40B4-BE49-F238E27FC236}">
                <a16:creationId xmlns:a16="http://schemas.microsoft.com/office/drawing/2014/main" id="{8D0E4879-8801-47A7-A045-9EC6C91AD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D6D9-F4D3-447F-ABB7-DAB79FB9F106}" type="datetimeFigureOut">
              <a:rPr lang="en-BE" smtClean="0"/>
              <a:t>12/08/2020</a:t>
            </a:fld>
            <a:endParaRPr lang="en-BE"/>
          </a:p>
        </p:txBody>
      </p:sp>
      <p:sp>
        <p:nvSpPr>
          <p:cNvPr id="5" name="Tijdelijke aanduiding voor voettekst 4">
            <a:extLst>
              <a:ext uri="{FF2B5EF4-FFF2-40B4-BE49-F238E27FC236}">
                <a16:creationId xmlns:a16="http://schemas.microsoft.com/office/drawing/2014/main" id="{E626E13D-6724-4E72-90A6-1EB4BAB136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Tijdelijke aanduiding voor dianummer 5">
            <a:extLst>
              <a:ext uri="{FF2B5EF4-FFF2-40B4-BE49-F238E27FC236}">
                <a16:creationId xmlns:a16="http://schemas.microsoft.com/office/drawing/2014/main" id="{56941941-2994-4FAE-838C-27FFA0062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C7D7A-50F5-4CBC-98E5-705BA44D5AC7}" type="slidenum">
              <a:rPr lang="en-BE" smtClean="0"/>
              <a:t>‹N°›</a:t>
            </a:fld>
            <a:endParaRPr lang="en-BE"/>
          </a:p>
        </p:txBody>
      </p:sp>
    </p:spTree>
    <p:extLst>
      <p:ext uri="{BB962C8B-B14F-4D97-AF65-F5344CB8AC3E}">
        <p14:creationId xmlns:p14="http://schemas.microsoft.com/office/powerpoint/2010/main" val="99180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E6A193-4755-479A-BC6F-A7EBCA73BE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5A55B759-31A7-423C-9BC2-A8BC09FE9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F78796AF-79A0-47AC-BEFD-BFFC00F968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9654615-8587-44E7-9650-752A2C249B2B}"/>
              </a:ext>
            </a:extLst>
          </p:cNvPr>
          <p:cNvSpPr>
            <a:spLocks noGrp="1"/>
          </p:cNvSpPr>
          <p:nvPr>
            <p:ph type="ctrTitle"/>
          </p:nvPr>
        </p:nvSpPr>
        <p:spPr>
          <a:xfrm>
            <a:off x="804672" y="338328"/>
            <a:ext cx="3877056" cy="2249424"/>
          </a:xfrm>
        </p:spPr>
        <p:txBody>
          <a:bodyPr anchor="b">
            <a:normAutofit/>
          </a:bodyPr>
          <a:lstStyle/>
          <a:p>
            <a:pPr algn="l"/>
            <a:r>
              <a:rPr lang="en-BE" sz="5400"/>
              <a:t>R</a:t>
            </a:r>
            <a:r>
              <a:rPr lang="fr-BE" sz="5400"/>
              <a:t>a</a:t>
            </a:r>
            <a:r>
              <a:rPr lang="en-BE" sz="5400"/>
              <a:t>p</a:t>
            </a:r>
            <a:r>
              <a:rPr lang="fr-BE" sz="5400"/>
              <a:t>p</a:t>
            </a:r>
            <a:r>
              <a:rPr lang="en-BE" sz="5400"/>
              <a:t>o</a:t>
            </a:r>
            <a:r>
              <a:rPr lang="fr-BE" sz="5400"/>
              <a:t>r</a:t>
            </a:r>
            <a:r>
              <a:rPr lang="en-BE" sz="5400"/>
              <a:t>t 2020</a:t>
            </a:r>
          </a:p>
        </p:txBody>
      </p:sp>
      <p:pic>
        <p:nvPicPr>
          <p:cNvPr id="5" name="Picture 4">
            <a:extLst>
              <a:ext uri="{FF2B5EF4-FFF2-40B4-BE49-F238E27FC236}">
                <a16:creationId xmlns:a16="http://schemas.microsoft.com/office/drawing/2014/main" id="{C157FE88-F8A1-4FCB-9A6D-42E899FDA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1" y="674806"/>
            <a:ext cx="4416894" cy="1921348"/>
          </a:xfrm>
          <a:prstGeom prst="rect">
            <a:avLst/>
          </a:prstGeom>
        </p:spPr>
      </p:pic>
      <p:pic>
        <p:nvPicPr>
          <p:cNvPr id="7" name="Picture 6">
            <a:extLst>
              <a:ext uri="{FF2B5EF4-FFF2-40B4-BE49-F238E27FC236}">
                <a16:creationId xmlns:a16="http://schemas.microsoft.com/office/drawing/2014/main" id="{5C2FA481-636A-4127-95A8-E70980927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781" y="3702982"/>
            <a:ext cx="5702113" cy="2052760"/>
          </a:xfrm>
          <a:prstGeom prst="rect">
            <a:avLst/>
          </a:prstGeom>
        </p:spPr>
      </p:pic>
    </p:spTree>
    <p:extLst>
      <p:ext uri="{BB962C8B-B14F-4D97-AF65-F5344CB8AC3E}">
        <p14:creationId xmlns:p14="http://schemas.microsoft.com/office/powerpoint/2010/main" val="6147677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8F16A2A-B067-4882-882E-23EFDE1197FE}"/>
              </a:ext>
            </a:extLst>
          </p:cNvPr>
          <p:cNvSpPr>
            <a:spLocks noGrp="1"/>
          </p:cNvSpPr>
          <p:nvPr>
            <p:ph idx="1"/>
          </p:nvPr>
        </p:nvSpPr>
        <p:spPr>
          <a:xfrm>
            <a:off x="58451" y="802760"/>
            <a:ext cx="3647273" cy="5994064"/>
          </a:xfrm>
          <a:solidFill>
            <a:schemeClr val="bg1"/>
          </a:solidFill>
        </p:spPr>
        <p:txBody>
          <a:bodyPr>
            <a:noAutofit/>
          </a:bodyPr>
          <a:lstStyle/>
          <a:p>
            <a:pPr marL="0" indent="0">
              <a:buNone/>
            </a:pPr>
            <a:r>
              <a:rPr lang="nl-NL" sz="2100" dirty="0"/>
              <a:t>5/ </a:t>
            </a:r>
            <a:r>
              <a:rPr lang="fr-FR" sz="2100" dirty="0"/>
              <a:t>En Belgique, décélération de la croissance de la productivité des services marchands expliquée surtout par le ralentissement de la productivité des branches déjà peu performantes dans ce domaine (activités immobilières, édition, cinéma et vidéo, Horeca, publicité et services techniques).</a:t>
            </a:r>
            <a:endParaRPr lang="en-BE" sz="2100" dirty="0"/>
          </a:p>
          <a:p>
            <a:pPr marL="0" indent="0">
              <a:buNone/>
            </a:pPr>
            <a:r>
              <a:rPr lang="nl-NL" sz="2100" dirty="0"/>
              <a:t>6/</a:t>
            </a:r>
            <a:r>
              <a:rPr lang="fr-FR" sz="2100" dirty="0"/>
              <a:t>Ralentissement de la croissance de la productivité belge après la crise économique et financière de 2008 expliqué par la réduction de la contribution de la productivité </a:t>
            </a:r>
            <a:r>
              <a:rPr lang="fr-FR" sz="2100" dirty="0" smtClean="0"/>
              <a:t>totale </a:t>
            </a:r>
            <a:r>
              <a:rPr lang="fr-FR" sz="2100" dirty="0"/>
              <a:t>des facteurs et de l’intensification capitalistique non TIC.</a:t>
            </a:r>
            <a:endParaRPr lang="nl-NL" sz="2100" dirty="0"/>
          </a:p>
        </p:txBody>
      </p:sp>
      <p:sp>
        <p:nvSpPr>
          <p:cNvPr id="7" name="Rectangle 6">
            <a:extLst>
              <a:ext uri="{FF2B5EF4-FFF2-40B4-BE49-F238E27FC236}">
                <a16:creationId xmlns:a16="http://schemas.microsoft.com/office/drawing/2014/main" id="{BACD1F9F-6237-47AF-87F5-73F09D6B84AB}"/>
              </a:ext>
            </a:extLst>
          </p:cNvPr>
          <p:cNvSpPr/>
          <p:nvPr/>
        </p:nvSpPr>
        <p:spPr>
          <a:xfrm>
            <a:off x="3769894" y="307617"/>
            <a:ext cx="8357937" cy="646331"/>
          </a:xfrm>
          <a:prstGeom prst="rect">
            <a:avLst/>
          </a:prstGeom>
        </p:spPr>
        <p:txBody>
          <a:bodyPr wrap="square">
            <a:spAutoFit/>
          </a:bodyPr>
          <a:lstStyle/>
          <a:p>
            <a:r>
              <a:rPr lang="fr-FR" dirty="0"/>
              <a:t>Tableau </a:t>
            </a:r>
            <a:r>
              <a:rPr lang="en-BE" dirty="0"/>
              <a:t>4</a:t>
            </a:r>
            <a:r>
              <a:rPr lang="fr-FR" dirty="0"/>
              <a:t> : Taux de croissance annuel moyen de la valeur ajoutée en volume, des heures travaillées et de la productivité horaire dans l</a:t>
            </a:r>
            <a:r>
              <a:rPr lang="en-BE" dirty="0"/>
              <a:t>e</a:t>
            </a:r>
            <a:r>
              <a:rPr lang="fr-BE" dirty="0"/>
              <a:t>s</a:t>
            </a:r>
            <a:r>
              <a:rPr lang="en-BE" dirty="0"/>
              <a:t> services </a:t>
            </a:r>
            <a:r>
              <a:rPr lang="en-BE" dirty="0" err="1"/>
              <a:t>marchands</a:t>
            </a:r>
            <a:r>
              <a:rPr lang="en-BE" dirty="0"/>
              <a:t> </a:t>
            </a:r>
            <a:r>
              <a:rPr lang="en-BE" dirty="0" err="1"/>
              <a:t>belges</a:t>
            </a:r>
            <a:endParaRPr lang="en-BE" dirty="0"/>
          </a:p>
        </p:txBody>
      </p:sp>
      <p:sp>
        <p:nvSpPr>
          <p:cNvPr id="9" name="Rectangle 8">
            <a:extLst>
              <a:ext uri="{FF2B5EF4-FFF2-40B4-BE49-F238E27FC236}">
                <a16:creationId xmlns:a16="http://schemas.microsoft.com/office/drawing/2014/main" id="{A0B56953-23D6-4126-9438-2EF605C33B37}"/>
              </a:ext>
            </a:extLst>
          </p:cNvPr>
          <p:cNvSpPr/>
          <p:nvPr/>
        </p:nvSpPr>
        <p:spPr>
          <a:xfrm>
            <a:off x="3705724" y="6468341"/>
            <a:ext cx="8357937" cy="369332"/>
          </a:xfrm>
          <a:prstGeom prst="rect">
            <a:avLst/>
          </a:prstGeom>
        </p:spPr>
        <p:txBody>
          <a:bodyPr wrap="square">
            <a:spAutoFit/>
          </a:bodyPr>
          <a:lstStyle/>
          <a:p>
            <a:r>
              <a:rPr lang="fr-FR" dirty="0"/>
              <a:t>Source : Eurostat, Comptes Nationaux, octobre 2020.</a:t>
            </a:r>
            <a:endParaRPr lang="en-BE" dirty="0"/>
          </a:p>
        </p:txBody>
      </p:sp>
      <p:graphicFrame>
        <p:nvGraphicFramePr>
          <p:cNvPr id="2" name="Table 1">
            <a:extLst>
              <a:ext uri="{FF2B5EF4-FFF2-40B4-BE49-F238E27FC236}">
                <a16:creationId xmlns:a16="http://schemas.microsoft.com/office/drawing/2014/main" id="{B228F8D5-0C8B-4AC4-BA12-77BD92162FC9}"/>
              </a:ext>
            </a:extLst>
          </p:cNvPr>
          <p:cNvGraphicFramePr>
            <a:graphicFrameLocks noGrp="1"/>
          </p:cNvGraphicFramePr>
          <p:nvPr>
            <p:extLst>
              <p:ext uri="{D42A27DB-BD31-4B8C-83A1-F6EECF244321}">
                <p14:modId xmlns:p14="http://schemas.microsoft.com/office/powerpoint/2010/main" val="2432522310"/>
              </p:ext>
            </p:extLst>
          </p:nvPr>
        </p:nvGraphicFramePr>
        <p:xfrm>
          <a:off x="3764174" y="1151565"/>
          <a:ext cx="8357936" cy="5296454"/>
        </p:xfrm>
        <a:graphic>
          <a:graphicData uri="http://schemas.openxmlformats.org/drawingml/2006/table">
            <a:tbl>
              <a:tblPr firstRow="1" firstCol="1" bandRow="1">
                <a:tableStyleId>{073A0DAA-6AF3-43AB-8588-CEC1D06C72B9}</a:tableStyleId>
              </a:tblPr>
              <a:tblGrid>
                <a:gridCol w="2249610">
                  <a:extLst>
                    <a:ext uri="{9D8B030D-6E8A-4147-A177-3AD203B41FA5}">
                      <a16:colId xmlns:a16="http://schemas.microsoft.com/office/drawing/2014/main" val="3599713850"/>
                    </a:ext>
                  </a:extLst>
                </a:gridCol>
                <a:gridCol w="787155">
                  <a:extLst>
                    <a:ext uri="{9D8B030D-6E8A-4147-A177-3AD203B41FA5}">
                      <a16:colId xmlns:a16="http://schemas.microsoft.com/office/drawing/2014/main" val="1084745236"/>
                    </a:ext>
                  </a:extLst>
                </a:gridCol>
                <a:gridCol w="598238">
                  <a:extLst>
                    <a:ext uri="{9D8B030D-6E8A-4147-A177-3AD203B41FA5}">
                      <a16:colId xmlns:a16="http://schemas.microsoft.com/office/drawing/2014/main" val="2018974238"/>
                    </a:ext>
                  </a:extLst>
                </a:gridCol>
                <a:gridCol w="625402">
                  <a:extLst>
                    <a:ext uri="{9D8B030D-6E8A-4147-A177-3AD203B41FA5}">
                      <a16:colId xmlns:a16="http://schemas.microsoft.com/office/drawing/2014/main" val="3675983521"/>
                    </a:ext>
                  </a:extLst>
                </a:gridCol>
                <a:gridCol w="650929">
                  <a:extLst>
                    <a:ext uri="{9D8B030D-6E8A-4147-A177-3AD203B41FA5}">
                      <a16:colId xmlns:a16="http://schemas.microsoft.com/office/drawing/2014/main" val="930257946"/>
                    </a:ext>
                  </a:extLst>
                </a:gridCol>
                <a:gridCol w="705385">
                  <a:extLst>
                    <a:ext uri="{9D8B030D-6E8A-4147-A177-3AD203B41FA5}">
                      <a16:colId xmlns:a16="http://schemas.microsoft.com/office/drawing/2014/main" val="2843520241"/>
                    </a:ext>
                  </a:extLst>
                </a:gridCol>
                <a:gridCol w="859943">
                  <a:extLst>
                    <a:ext uri="{9D8B030D-6E8A-4147-A177-3AD203B41FA5}">
                      <a16:colId xmlns:a16="http://schemas.microsoft.com/office/drawing/2014/main" val="3206014801"/>
                    </a:ext>
                  </a:extLst>
                </a:gridCol>
                <a:gridCol w="763513">
                  <a:extLst>
                    <a:ext uri="{9D8B030D-6E8A-4147-A177-3AD203B41FA5}">
                      <a16:colId xmlns:a16="http://schemas.microsoft.com/office/drawing/2014/main" val="2145121810"/>
                    </a:ext>
                  </a:extLst>
                </a:gridCol>
                <a:gridCol w="566752">
                  <a:extLst>
                    <a:ext uri="{9D8B030D-6E8A-4147-A177-3AD203B41FA5}">
                      <a16:colId xmlns:a16="http://schemas.microsoft.com/office/drawing/2014/main" val="1487049660"/>
                    </a:ext>
                  </a:extLst>
                </a:gridCol>
                <a:gridCol w="551009">
                  <a:extLst>
                    <a:ext uri="{9D8B030D-6E8A-4147-A177-3AD203B41FA5}">
                      <a16:colId xmlns:a16="http://schemas.microsoft.com/office/drawing/2014/main" val="1081964691"/>
                    </a:ext>
                  </a:extLst>
                </a:gridCol>
              </a:tblGrid>
              <a:tr h="314701">
                <a:tc>
                  <a:txBody>
                    <a:bodyPr/>
                    <a:lstStyle/>
                    <a:p>
                      <a:pPr algn="ctr">
                        <a:lnSpc>
                          <a:spcPts val="1000"/>
                        </a:lnSpc>
                        <a:spcAft>
                          <a:spcPts val="0"/>
                        </a:spcAft>
                      </a:pPr>
                      <a:r>
                        <a:rPr lang="fr-BE" sz="1800" dirty="0">
                          <a:solidFill>
                            <a:schemeClr val="tx1"/>
                          </a:solidFill>
                          <a:effectLst/>
                        </a:rPr>
                        <a:t> </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gridSpan="3">
                  <a:txBody>
                    <a:bodyPr/>
                    <a:lstStyle/>
                    <a:p>
                      <a:pPr algn="ctr">
                        <a:lnSpc>
                          <a:spcPts val="1000"/>
                        </a:lnSpc>
                        <a:spcAft>
                          <a:spcPts val="0"/>
                        </a:spcAft>
                      </a:pPr>
                      <a:r>
                        <a:rPr lang="nl-BE" sz="1800" dirty="0" err="1">
                          <a:solidFill>
                            <a:schemeClr val="tx1"/>
                          </a:solidFill>
                          <a:effectLst/>
                        </a:rPr>
                        <a:t>Valeur</a:t>
                      </a:r>
                      <a:r>
                        <a:rPr lang="nl-BE" sz="1800" dirty="0">
                          <a:solidFill>
                            <a:schemeClr val="tx1"/>
                          </a:solidFill>
                          <a:effectLst/>
                        </a:rPr>
                        <a:t> </a:t>
                      </a:r>
                      <a:r>
                        <a:rPr lang="nl-BE" sz="1800" dirty="0" err="1">
                          <a:solidFill>
                            <a:schemeClr val="tx1"/>
                          </a:solidFill>
                          <a:effectLst/>
                        </a:rPr>
                        <a:t>ajoutée</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tc gridSpan="3">
                  <a:txBody>
                    <a:bodyPr/>
                    <a:lstStyle/>
                    <a:p>
                      <a:pPr algn="ctr">
                        <a:lnSpc>
                          <a:spcPts val="1000"/>
                        </a:lnSpc>
                        <a:spcAft>
                          <a:spcPts val="0"/>
                        </a:spcAft>
                      </a:pPr>
                      <a:r>
                        <a:rPr lang="nl-BE" sz="1800" dirty="0" err="1">
                          <a:solidFill>
                            <a:schemeClr val="tx1"/>
                          </a:solidFill>
                          <a:effectLst/>
                        </a:rPr>
                        <a:t>Heures</a:t>
                      </a:r>
                      <a:r>
                        <a:rPr lang="nl-BE" sz="1800" dirty="0">
                          <a:solidFill>
                            <a:schemeClr val="tx1"/>
                          </a:solidFill>
                          <a:effectLst/>
                        </a:rPr>
                        <a:t> </a:t>
                      </a:r>
                      <a:r>
                        <a:rPr lang="nl-BE" sz="1800" dirty="0" err="1">
                          <a:solidFill>
                            <a:schemeClr val="tx1"/>
                          </a:solidFill>
                          <a:effectLst/>
                        </a:rPr>
                        <a:t>travaillées</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tc gridSpan="3">
                  <a:txBody>
                    <a:bodyPr/>
                    <a:lstStyle/>
                    <a:p>
                      <a:pPr algn="ctr">
                        <a:lnSpc>
                          <a:spcPts val="1000"/>
                        </a:lnSpc>
                        <a:spcAft>
                          <a:spcPts val="0"/>
                        </a:spcAft>
                      </a:pPr>
                      <a:r>
                        <a:rPr lang="nl-BE" sz="1800" dirty="0" err="1">
                          <a:solidFill>
                            <a:schemeClr val="tx1"/>
                          </a:solidFill>
                          <a:effectLst/>
                        </a:rPr>
                        <a:t>Productivité</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3231969724"/>
                  </a:ext>
                </a:extLst>
              </a:tr>
              <a:tr h="314701">
                <a:tc>
                  <a:txBody>
                    <a:bodyPr/>
                    <a:lstStyle/>
                    <a:p>
                      <a:pPr algn="ctr">
                        <a:lnSpc>
                          <a:spcPts val="1000"/>
                        </a:lnSpc>
                        <a:spcAft>
                          <a:spcPts val="0"/>
                        </a:spcAft>
                      </a:pPr>
                      <a:r>
                        <a:rPr lang="fr-BE" sz="1800" dirty="0">
                          <a:solidFill>
                            <a:schemeClr val="tx1"/>
                          </a:solidFill>
                          <a:effectLst/>
                        </a:rPr>
                        <a:t> </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effectLst/>
                        </a:rPr>
                        <a:t>00-18</a:t>
                      </a:r>
                      <a:endParaRPr lang="en-BE" sz="18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a:effectLst/>
                        </a:rPr>
                        <a:t>00-07</a:t>
                      </a:r>
                      <a:endParaRPr lang="en-BE" sz="18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a:effectLst/>
                        </a:rPr>
                        <a:t>12-18</a:t>
                      </a:r>
                      <a:endParaRPr lang="en-BE" sz="18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a:effectLst/>
                        </a:rPr>
                        <a:t>00-18</a:t>
                      </a:r>
                      <a:endParaRPr lang="en-BE" sz="18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a:effectLst/>
                        </a:rPr>
                        <a:t>00-07</a:t>
                      </a:r>
                      <a:endParaRPr lang="en-BE" sz="18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effectLst/>
                        </a:rPr>
                        <a:t>12-18</a:t>
                      </a:r>
                      <a:endParaRPr lang="en-BE" sz="18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a:effectLst/>
                        </a:rPr>
                        <a:t>00-18</a:t>
                      </a:r>
                      <a:endParaRPr lang="en-BE" sz="18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a:effectLst/>
                        </a:rPr>
                        <a:t>00-07</a:t>
                      </a:r>
                      <a:endParaRPr lang="en-BE" sz="18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effectLst/>
                        </a:rPr>
                        <a:t>12-18</a:t>
                      </a:r>
                      <a:endParaRPr lang="en-BE" sz="18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8476943"/>
                  </a:ext>
                </a:extLst>
              </a:tr>
              <a:tr h="359004">
                <a:tc>
                  <a:txBody>
                    <a:bodyPr/>
                    <a:lstStyle/>
                    <a:p>
                      <a:pPr>
                        <a:lnSpc>
                          <a:spcPts val="1200"/>
                        </a:lnSpc>
                        <a:spcAft>
                          <a:spcPts val="0"/>
                        </a:spcAft>
                      </a:pPr>
                      <a:r>
                        <a:rPr lang="fr-BE" sz="1800">
                          <a:solidFill>
                            <a:schemeClr val="tx1"/>
                          </a:solidFill>
                          <a:effectLst/>
                        </a:rPr>
                        <a:t>Services marchands</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6130107"/>
                  </a:ext>
                </a:extLst>
              </a:tr>
              <a:tr h="359004">
                <a:tc>
                  <a:txBody>
                    <a:bodyPr/>
                    <a:lstStyle/>
                    <a:p>
                      <a:pPr>
                        <a:lnSpc>
                          <a:spcPts val="1200"/>
                        </a:lnSpc>
                        <a:spcAft>
                          <a:spcPts val="0"/>
                        </a:spcAft>
                      </a:pPr>
                      <a:r>
                        <a:rPr lang="nl-BE" sz="1800">
                          <a:solidFill>
                            <a:schemeClr val="tx1"/>
                          </a:solidFill>
                          <a:effectLst/>
                        </a:rPr>
                        <a:t>Commerce</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3,5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8547271"/>
                  </a:ext>
                </a:extLst>
              </a:tr>
              <a:tr h="359004">
                <a:tc>
                  <a:txBody>
                    <a:bodyPr/>
                    <a:lstStyle/>
                    <a:p>
                      <a:pPr>
                        <a:lnSpc>
                          <a:spcPts val="1200"/>
                        </a:lnSpc>
                        <a:spcAft>
                          <a:spcPts val="0"/>
                        </a:spcAft>
                      </a:pPr>
                      <a:r>
                        <a:rPr lang="nl-BE" sz="1800">
                          <a:solidFill>
                            <a:schemeClr val="tx1"/>
                          </a:solidFill>
                          <a:effectLst/>
                        </a:rPr>
                        <a:t>Transports et entreposage</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278748"/>
                  </a:ext>
                </a:extLst>
              </a:tr>
              <a:tr h="359004">
                <a:tc>
                  <a:txBody>
                    <a:bodyPr/>
                    <a:lstStyle/>
                    <a:p>
                      <a:pPr>
                        <a:lnSpc>
                          <a:spcPts val="1200"/>
                        </a:lnSpc>
                        <a:spcAft>
                          <a:spcPts val="0"/>
                        </a:spcAft>
                      </a:pPr>
                      <a:r>
                        <a:rPr lang="fr-BE" sz="1800">
                          <a:solidFill>
                            <a:schemeClr val="tx1"/>
                          </a:solidFill>
                          <a:effectLst/>
                        </a:rPr>
                        <a:t>Hébergement et restauration</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effectLst/>
                        </a:rPr>
                        <a:t>1,6</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5201612"/>
                  </a:ext>
                </a:extLst>
              </a:tr>
              <a:tr h="359004">
                <a:tc>
                  <a:txBody>
                    <a:bodyPr/>
                    <a:lstStyle/>
                    <a:p>
                      <a:pPr>
                        <a:lnSpc>
                          <a:spcPts val="1200"/>
                        </a:lnSpc>
                        <a:spcAft>
                          <a:spcPts val="0"/>
                        </a:spcAft>
                      </a:pPr>
                      <a:r>
                        <a:rPr lang="nl-BE" sz="1800">
                          <a:solidFill>
                            <a:schemeClr val="tx1"/>
                          </a:solidFill>
                          <a:effectLst/>
                        </a:rPr>
                        <a:t>Edition, cinéma, vidéo</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effectLst/>
                        </a:rPr>
                        <a:t>-0,2</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7864223"/>
                  </a:ext>
                </a:extLst>
              </a:tr>
              <a:tr h="359004">
                <a:tc>
                  <a:txBody>
                    <a:bodyPr/>
                    <a:lstStyle/>
                    <a:p>
                      <a:pPr>
                        <a:lnSpc>
                          <a:spcPts val="1200"/>
                        </a:lnSpc>
                        <a:spcAft>
                          <a:spcPts val="0"/>
                        </a:spcAft>
                      </a:pPr>
                      <a:r>
                        <a:rPr lang="fr-BE" sz="1800">
                          <a:solidFill>
                            <a:schemeClr val="tx1"/>
                          </a:solidFill>
                          <a:effectLst/>
                        </a:rPr>
                        <a:t>Télécommunications</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6,2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5,9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6,3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7,7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6,9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9,5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5112951"/>
                  </a:ext>
                </a:extLst>
              </a:tr>
              <a:tr h="359004">
                <a:tc>
                  <a:txBody>
                    <a:bodyPr/>
                    <a:lstStyle/>
                    <a:p>
                      <a:pPr>
                        <a:lnSpc>
                          <a:spcPts val="1200"/>
                        </a:lnSpc>
                        <a:spcAft>
                          <a:spcPts val="0"/>
                        </a:spcAft>
                      </a:pPr>
                      <a:r>
                        <a:rPr lang="nl-BE" sz="1800">
                          <a:solidFill>
                            <a:schemeClr val="tx1"/>
                          </a:solidFill>
                          <a:effectLst/>
                        </a:rPr>
                        <a:t>Services informatiques</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5,2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5,3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effectLst/>
                        </a:rPr>
                        <a:t>4,8</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4,4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3,8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4,8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2720892"/>
                  </a:ext>
                </a:extLst>
              </a:tr>
              <a:tr h="359004">
                <a:tc>
                  <a:txBody>
                    <a:bodyPr/>
                    <a:lstStyle/>
                    <a:p>
                      <a:pPr>
                        <a:lnSpc>
                          <a:spcPts val="1200"/>
                        </a:lnSpc>
                        <a:spcAft>
                          <a:spcPts val="0"/>
                        </a:spcAft>
                      </a:pPr>
                      <a:r>
                        <a:rPr lang="fr-BE" sz="1800">
                          <a:solidFill>
                            <a:schemeClr val="tx1"/>
                          </a:solidFill>
                          <a:effectLst/>
                        </a:rPr>
                        <a:t>Activités financières et d’assurances</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9422219"/>
                  </a:ext>
                </a:extLst>
              </a:tr>
              <a:tr h="359004">
                <a:tc>
                  <a:txBody>
                    <a:bodyPr/>
                    <a:lstStyle/>
                    <a:p>
                      <a:pPr>
                        <a:lnSpc>
                          <a:spcPts val="1200"/>
                        </a:lnSpc>
                        <a:spcAft>
                          <a:spcPts val="0"/>
                        </a:spcAft>
                      </a:pPr>
                      <a:r>
                        <a:rPr lang="fr-BE" sz="1800">
                          <a:solidFill>
                            <a:schemeClr val="tx1"/>
                          </a:solidFill>
                          <a:effectLst/>
                        </a:rPr>
                        <a:t>Activités immobilières</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3,2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6988660"/>
                  </a:ext>
                </a:extLst>
              </a:tr>
              <a:tr h="359004">
                <a:tc>
                  <a:txBody>
                    <a:bodyPr/>
                    <a:lstStyle/>
                    <a:p>
                      <a:pPr>
                        <a:lnSpc>
                          <a:spcPts val="1200"/>
                        </a:lnSpc>
                        <a:spcAft>
                          <a:spcPts val="0"/>
                        </a:spcAft>
                      </a:pPr>
                      <a:r>
                        <a:rPr lang="fr-BE" sz="1800" dirty="0">
                          <a:solidFill>
                            <a:schemeClr val="tx1"/>
                          </a:solidFill>
                          <a:effectLst/>
                        </a:rPr>
                        <a:t>Activités juridiques et comptables</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3,7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4,8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3,7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3,0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4,1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2621002"/>
                  </a:ext>
                </a:extLst>
              </a:tr>
              <a:tr h="359004">
                <a:tc>
                  <a:txBody>
                    <a:bodyPr/>
                    <a:lstStyle/>
                    <a:p>
                      <a:pPr>
                        <a:lnSpc>
                          <a:spcPts val="1200"/>
                        </a:lnSpc>
                        <a:spcAft>
                          <a:spcPts val="0"/>
                        </a:spcAft>
                      </a:pPr>
                      <a:r>
                        <a:rPr lang="fr-BE" sz="1800">
                          <a:solidFill>
                            <a:schemeClr val="tx1"/>
                          </a:solidFill>
                          <a:effectLst/>
                        </a:rPr>
                        <a:t>R&amp;D scientifique</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6,6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5,8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12,6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3,5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4,5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effectLst/>
                        </a:rPr>
                        <a:t>3,7</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7,8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1049017"/>
                  </a:ext>
                </a:extLst>
              </a:tr>
              <a:tr h="359004">
                <a:tc>
                  <a:txBody>
                    <a:bodyPr/>
                    <a:lstStyle/>
                    <a:p>
                      <a:pPr>
                        <a:lnSpc>
                          <a:spcPts val="1200"/>
                        </a:lnSpc>
                        <a:spcAft>
                          <a:spcPts val="0"/>
                        </a:spcAft>
                      </a:pPr>
                      <a:r>
                        <a:rPr lang="fr-BE" sz="1800">
                          <a:solidFill>
                            <a:schemeClr val="tx1"/>
                          </a:solidFill>
                          <a:effectLst/>
                        </a:rPr>
                        <a:t>Publicité, services techniques</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4,4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2,2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1,5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3,0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effectLst/>
                        </a:rPr>
                        <a:t>-0,2</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effectLst/>
                        </a:rPr>
                        <a:t>2,8</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1786163"/>
                  </a:ext>
                </a:extLst>
              </a:tr>
              <a:tr h="359004">
                <a:tc>
                  <a:txBody>
                    <a:bodyPr/>
                    <a:lstStyle/>
                    <a:p>
                      <a:pPr>
                        <a:lnSpc>
                          <a:spcPts val="1200"/>
                        </a:lnSpc>
                        <a:spcAft>
                          <a:spcPts val="0"/>
                        </a:spcAft>
                      </a:pPr>
                      <a:r>
                        <a:rPr lang="fr-BE" sz="1800" dirty="0">
                          <a:solidFill>
                            <a:schemeClr val="tx1"/>
                          </a:solidFill>
                          <a:effectLst/>
                        </a:rPr>
                        <a:t>Services administratifs et de soutien</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effectLst/>
                        </a:rPr>
                        <a:t>3,2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effectLst/>
                        </a:rPr>
                        <a:t>3,2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effectLst/>
                        </a:rPr>
                        <a:t>5,8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dirty="0">
                          <a:effectLst/>
                        </a:rPr>
                        <a:t>3,5</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effectLst/>
                        </a:rPr>
                        <a:t>4,5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effectLst/>
                        </a:rPr>
                        <a:t>3,7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effectLst/>
                        </a:rPr>
                        <a:t>-1,2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dirty="0">
                          <a:effectLst/>
                        </a:rPr>
                        <a:t>2,0</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4943609"/>
                  </a:ext>
                </a:extLst>
              </a:tr>
            </a:tbl>
          </a:graphicData>
        </a:graphic>
      </p:graphicFrame>
    </p:spTree>
    <p:extLst>
      <p:ext uri="{BB962C8B-B14F-4D97-AF65-F5344CB8AC3E}">
        <p14:creationId xmlns:p14="http://schemas.microsoft.com/office/powerpoint/2010/main" val="2301281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24C34B-F92D-449F-BE06-0F5BFC6FD94E}"/>
              </a:ext>
            </a:extLst>
          </p:cNvPr>
          <p:cNvSpPr>
            <a:spLocks noGrp="1"/>
          </p:cNvSpPr>
          <p:nvPr>
            <p:ph type="ctrTitle"/>
          </p:nvPr>
        </p:nvSpPr>
        <p:spPr>
          <a:xfrm>
            <a:off x="1528517" y="2482548"/>
            <a:ext cx="9144000" cy="1892903"/>
          </a:xfrm>
        </p:spPr>
        <p:txBody>
          <a:bodyPr>
            <a:normAutofit fontScale="90000"/>
          </a:bodyPr>
          <a:lstStyle/>
          <a:p>
            <a:pPr algn="l"/>
            <a:r>
              <a:rPr lang="fr-BE" sz="4800" dirty="0"/>
              <a:t>Canaux de t</a:t>
            </a:r>
            <a:r>
              <a:rPr lang="nl-NL" sz="4800" dirty="0" err="1"/>
              <a:t>ransmission</a:t>
            </a:r>
            <a:r>
              <a:rPr lang="nl-NL" sz="4800" dirty="0"/>
              <a:t> de la </a:t>
            </a:r>
            <a:r>
              <a:rPr lang="nl-NL" sz="4800" dirty="0" err="1"/>
              <a:t>crise</a:t>
            </a:r>
            <a:r>
              <a:rPr lang="nl-NL" sz="4800" dirty="0"/>
              <a:t> de la  COVID-19 </a:t>
            </a:r>
            <a:r>
              <a:rPr lang="nl-NL" sz="4800" dirty="0" err="1"/>
              <a:t>sur</a:t>
            </a:r>
            <a:r>
              <a:rPr lang="nl-NL" sz="4800" dirty="0"/>
              <a:t> la </a:t>
            </a:r>
            <a:r>
              <a:rPr lang="nl-NL" sz="4800" dirty="0" err="1"/>
              <a:t>croissance</a:t>
            </a:r>
            <a:r>
              <a:rPr lang="nl-NL" sz="4800" dirty="0"/>
              <a:t> de la </a:t>
            </a:r>
            <a:r>
              <a:rPr lang="nl-NL" sz="4800" dirty="0" err="1"/>
              <a:t>productivité</a:t>
            </a:r>
            <a:r>
              <a:rPr lang="nl-NL" sz="4800" dirty="0"/>
              <a:t> </a:t>
            </a:r>
            <a:endParaRPr lang="en-BE" sz="4800" dirty="0"/>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20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NL" u="sng" dirty="0"/>
              <a:t>1/ </a:t>
            </a:r>
            <a:r>
              <a:rPr lang="nl-NL" u="sng" dirty="0" err="1"/>
              <a:t>C</a:t>
            </a:r>
            <a:r>
              <a:rPr lang="nl-NL" u="sng" dirty="0" err="1" smtClean="0"/>
              <a:t>omposition</a:t>
            </a:r>
            <a:r>
              <a:rPr lang="nl-NL" u="sng" dirty="0" smtClean="0"/>
              <a:t> </a:t>
            </a:r>
            <a:r>
              <a:rPr lang="nl-NL" u="sng" dirty="0"/>
              <a:t>du </a:t>
            </a:r>
            <a:r>
              <a:rPr lang="nl-NL" u="sng" dirty="0" err="1"/>
              <a:t>travail</a:t>
            </a:r>
            <a:endParaRPr lang="nl-NL" u="sng" dirty="0"/>
          </a:p>
          <a:p>
            <a:pPr marL="0" indent="0">
              <a:buNone/>
            </a:pPr>
            <a:r>
              <a:rPr lang="fr-FR" sz="2400" dirty="0"/>
              <a:t>effets d’hystérèse possibles dans le cas de chômage de longue durée, effets sur les résultats scolaires, les investissements dans la formation </a:t>
            </a:r>
            <a:r>
              <a:rPr lang="nl-NL" sz="2400" dirty="0"/>
              <a:t>;</a:t>
            </a:r>
          </a:p>
          <a:p>
            <a:pPr marL="0" indent="0">
              <a:lnSpc>
                <a:spcPct val="100000"/>
              </a:lnSpc>
              <a:buNone/>
            </a:pPr>
            <a:r>
              <a:rPr lang="nl-NL" u="sng" dirty="0"/>
              <a:t>2/ </a:t>
            </a:r>
            <a:r>
              <a:rPr lang="nl-NL" u="sng" dirty="0" err="1"/>
              <a:t>I</a:t>
            </a:r>
            <a:r>
              <a:rPr lang="nl-NL" u="sng" dirty="0" err="1" smtClean="0"/>
              <a:t>ntensité</a:t>
            </a:r>
            <a:r>
              <a:rPr lang="nl-NL" u="sng" dirty="0" smtClean="0"/>
              <a:t> </a:t>
            </a:r>
            <a:r>
              <a:rPr lang="nl-NL" u="sng" dirty="0" err="1"/>
              <a:t>capitalistique</a:t>
            </a:r>
            <a:endParaRPr lang="nl-NL" u="sng" dirty="0"/>
          </a:p>
          <a:p>
            <a:pPr marL="0" indent="0">
              <a:buNone/>
            </a:pPr>
            <a:r>
              <a:rPr lang="fr-FR" sz="2400" dirty="0"/>
              <a:t>impact possible sur les investissements publics et privés, le type d'investissement et les investissements directs étrangers </a:t>
            </a:r>
            <a:r>
              <a:rPr lang="nl-NL" sz="2400" dirty="0"/>
              <a:t>;</a:t>
            </a:r>
          </a:p>
          <a:p>
            <a:pPr marL="0" indent="0">
              <a:lnSpc>
                <a:spcPct val="110000"/>
              </a:lnSpc>
              <a:buNone/>
            </a:pPr>
            <a:r>
              <a:rPr lang="nl-NL" u="sng" dirty="0"/>
              <a:t>3/ </a:t>
            </a:r>
            <a:r>
              <a:rPr lang="nl-NL" u="sng" dirty="0" err="1"/>
              <a:t>C</a:t>
            </a:r>
            <a:r>
              <a:rPr lang="nl-NL" u="sng" dirty="0" err="1" smtClean="0"/>
              <a:t>roissance</a:t>
            </a:r>
            <a:r>
              <a:rPr lang="nl-NL" u="sng" dirty="0" smtClean="0"/>
              <a:t> de la </a:t>
            </a:r>
            <a:r>
              <a:rPr lang="nl-NL" u="sng" dirty="0"/>
              <a:t>PTF</a:t>
            </a:r>
          </a:p>
          <a:p>
            <a:pPr marL="0" indent="0">
              <a:buNone/>
            </a:pPr>
            <a:r>
              <a:rPr lang="fr-FR" sz="2400" dirty="0"/>
              <a:t>impact possible sur la numérisation, la R&amp;D et l'innovation, la dynamique des entreprises, la concurrence, l'organisation des chaînes de valeur et la mondialisation</a:t>
            </a:r>
            <a:r>
              <a:rPr lang="nl-NL" sz="2400" dirty="0"/>
              <a:t>.</a:t>
            </a:r>
          </a:p>
          <a:p>
            <a:pPr marL="0" indent="0">
              <a:buNone/>
            </a:pPr>
            <a:endParaRPr lang="en-BE" sz="2400" dirty="0"/>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en-BE" dirty="0"/>
              <a:t>I</a:t>
            </a:r>
            <a:r>
              <a:rPr lang="fr-BE" dirty="0"/>
              <a:t>m</a:t>
            </a:r>
            <a:r>
              <a:rPr lang="en-BE" dirty="0"/>
              <a:t>p</a:t>
            </a:r>
            <a:r>
              <a:rPr lang="fr-BE" dirty="0"/>
              <a:t>a</a:t>
            </a:r>
            <a:r>
              <a:rPr lang="en-BE" dirty="0"/>
              <a:t>c</a:t>
            </a:r>
            <a:r>
              <a:rPr lang="fr-BE" dirty="0"/>
              <a:t>t</a:t>
            </a:r>
            <a:r>
              <a:rPr lang="en-BE" dirty="0"/>
              <a:t> </a:t>
            </a:r>
            <a:r>
              <a:rPr lang="fr-BE" dirty="0"/>
              <a:t>de la crise de la COVID-19 sur</a:t>
            </a:r>
            <a:r>
              <a:rPr lang="en-BE" dirty="0"/>
              <a:t>...</a:t>
            </a:r>
          </a:p>
        </p:txBody>
      </p:sp>
    </p:spTree>
    <p:extLst>
      <p:ext uri="{BB962C8B-B14F-4D97-AF65-F5344CB8AC3E}">
        <p14:creationId xmlns:p14="http://schemas.microsoft.com/office/powerpoint/2010/main" val="358547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24C34B-F92D-449F-BE06-0F5BFC6FD94E}"/>
              </a:ext>
            </a:extLst>
          </p:cNvPr>
          <p:cNvSpPr>
            <a:spLocks noGrp="1"/>
          </p:cNvSpPr>
          <p:nvPr>
            <p:ph type="ctrTitle"/>
          </p:nvPr>
        </p:nvSpPr>
        <p:spPr>
          <a:xfrm>
            <a:off x="1415513" y="3003096"/>
            <a:ext cx="9913749" cy="782358"/>
          </a:xfrm>
        </p:spPr>
        <p:txBody>
          <a:bodyPr>
            <a:normAutofit/>
          </a:bodyPr>
          <a:lstStyle/>
          <a:p>
            <a:pPr algn="l"/>
            <a:r>
              <a:rPr lang="nl-BE" sz="4800" dirty="0" err="1"/>
              <a:t>Axes</a:t>
            </a:r>
            <a:r>
              <a:rPr lang="nl-BE" sz="4800" dirty="0"/>
              <a:t> </a:t>
            </a:r>
            <a:r>
              <a:rPr lang="nl-BE" sz="4800" dirty="0" err="1"/>
              <a:t>prioritaires</a:t>
            </a:r>
            <a:r>
              <a:rPr lang="nl-BE" sz="4800" dirty="0"/>
              <a:t> pour </a:t>
            </a:r>
            <a:r>
              <a:rPr lang="nl-BE" sz="4800" dirty="0" err="1"/>
              <a:t>l’action</a:t>
            </a:r>
            <a:r>
              <a:rPr lang="nl-BE" sz="4800" dirty="0"/>
              <a:t> </a:t>
            </a:r>
            <a:r>
              <a:rPr lang="nl-BE" sz="4800" dirty="0" err="1"/>
              <a:t>politique</a:t>
            </a:r>
            <a:endParaRPr lang="en-BE" sz="4800" dirty="0"/>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627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a:buFontTx/>
              <a:buChar char="-"/>
            </a:pPr>
            <a:r>
              <a:rPr lang="nl-BE" dirty="0"/>
              <a:t>Point de </a:t>
            </a:r>
            <a:r>
              <a:rPr lang="nl-BE" dirty="0" err="1"/>
              <a:t>départ</a:t>
            </a:r>
            <a:r>
              <a:rPr lang="en-BE" dirty="0"/>
              <a:t> </a:t>
            </a:r>
            <a:r>
              <a:rPr lang="nl-BE" dirty="0"/>
              <a:t>: </a:t>
            </a:r>
            <a:r>
              <a:rPr lang="nl-BE" dirty="0" err="1"/>
              <a:t>recommandations</a:t>
            </a:r>
            <a:r>
              <a:rPr lang="nl-BE" dirty="0"/>
              <a:t> </a:t>
            </a:r>
            <a:r>
              <a:rPr lang="nl-BE" dirty="0" err="1"/>
              <a:t>spécifiques</a:t>
            </a:r>
            <a:r>
              <a:rPr lang="nl-BE" dirty="0"/>
              <a:t> par </a:t>
            </a:r>
            <a:r>
              <a:rPr lang="nl-BE" dirty="0" err="1"/>
              <a:t>pays</a:t>
            </a:r>
            <a:r>
              <a:rPr lang="nl-BE" dirty="0"/>
              <a:t> du </a:t>
            </a:r>
            <a:r>
              <a:rPr lang="nl-BE" dirty="0" err="1"/>
              <a:t>Conseil</a:t>
            </a:r>
            <a:r>
              <a:rPr lang="nl-BE" dirty="0"/>
              <a:t> </a:t>
            </a:r>
            <a:r>
              <a:rPr lang="nl-BE" dirty="0" err="1"/>
              <a:t>européen</a:t>
            </a:r>
            <a:r>
              <a:rPr lang="nl-BE" dirty="0"/>
              <a:t> =&gt; </a:t>
            </a:r>
            <a:r>
              <a:rPr lang="nl-BE" smtClean="0"/>
              <a:t>condition </a:t>
            </a:r>
            <a:r>
              <a:rPr lang="nl-BE" dirty="0"/>
              <a:t>à </a:t>
            </a:r>
            <a:r>
              <a:rPr lang="nl-BE" dirty="0" err="1"/>
              <a:t>remplir</a:t>
            </a:r>
            <a:r>
              <a:rPr lang="nl-BE" dirty="0"/>
              <a:t> pour </a:t>
            </a:r>
            <a:r>
              <a:rPr lang="nl-BE" dirty="0" err="1"/>
              <a:t>obtenir</a:t>
            </a:r>
            <a:r>
              <a:rPr lang="nl-BE" dirty="0"/>
              <a:t> </a:t>
            </a:r>
            <a:r>
              <a:rPr lang="en-BE" dirty="0"/>
              <a:t>un</a:t>
            </a:r>
            <a:r>
              <a:rPr lang="nl-BE" dirty="0"/>
              <a:t> soutien dans </a:t>
            </a:r>
            <a:r>
              <a:rPr lang="nl-BE" dirty="0" err="1"/>
              <a:t>le</a:t>
            </a:r>
            <a:r>
              <a:rPr lang="nl-BE" dirty="0"/>
              <a:t> </a:t>
            </a:r>
            <a:r>
              <a:rPr lang="nl-BE" dirty="0" err="1"/>
              <a:t>cadre</a:t>
            </a:r>
            <a:r>
              <a:rPr lang="nl-BE" dirty="0"/>
              <a:t> de la </a:t>
            </a:r>
            <a:r>
              <a:rPr lang="nl-BE" dirty="0" err="1"/>
              <a:t>Facilité</a:t>
            </a:r>
            <a:r>
              <a:rPr lang="nl-BE" dirty="0"/>
              <a:t> pour la Reprise et la </a:t>
            </a:r>
            <a:r>
              <a:rPr lang="nl-BE" dirty="0" err="1" smtClean="0"/>
              <a:t>Résilience</a:t>
            </a:r>
            <a:r>
              <a:rPr lang="nl-BE" dirty="0" smtClean="0"/>
              <a:t> ;</a:t>
            </a:r>
            <a:endParaRPr lang="nl-BE" dirty="0"/>
          </a:p>
          <a:p>
            <a:pPr>
              <a:buFontTx/>
              <a:buChar char="-"/>
            </a:pPr>
            <a:r>
              <a:rPr lang="nl-BE" dirty="0" err="1"/>
              <a:t>Compte</a:t>
            </a:r>
            <a:r>
              <a:rPr lang="nl-BE" dirty="0"/>
              <a:t> </a:t>
            </a:r>
            <a:r>
              <a:rPr lang="nl-BE" dirty="0" err="1"/>
              <a:t>tenu</a:t>
            </a:r>
            <a:r>
              <a:rPr lang="nl-BE" dirty="0"/>
              <a:t> des </a:t>
            </a:r>
            <a:r>
              <a:rPr lang="nl-BE" dirty="0" err="1"/>
              <a:t>risques</a:t>
            </a:r>
            <a:r>
              <a:rPr lang="nl-BE" dirty="0"/>
              <a:t> et </a:t>
            </a:r>
            <a:r>
              <a:rPr lang="nl-BE" dirty="0" err="1"/>
              <a:t>opportunités</a:t>
            </a:r>
            <a:r>
              <a:rPr lang="nl-BE" dirty="0"/>
              <a:t> </a:t>
            </a:r>
            <a:r>
              <a:rPr lang="nl-BE" dirty="0" err="1"/>
              <a:t>qui</a:t>
            </a:r>
            <a:r>
              <a:rPr lang="nl-BE" dirty="0"/>
              <a:t> </a:t>
            </a:r>
            <a:r>
              <a:rPr lang="nl-BE" dirty="0" err="1"/>
              <a:t>ressortaient</a:t>
            </a:r>
            <a:r>
              <a:rPr lang="nl-BE" dirty="0"/>
              <a:t> de </a:t>
            </a:r>
            <a:r>
              <a:rPr lang="nl-BE" dirty="0" err="1"/>
              <a:t>l’analyse</a:t>
            </a:r>
            <a:r>
              <a:rPr lang="nl-BE" dirty="0"/>
              <a:t> des </a:t>
            </a:r>
            <a:r>
              <a:rPr lang="nl-BE" dirty="0" err="1"/>
              <a:t>effets</a:t>
            </a:r>
            <a:r>
              <a:rPr lang="nl-BE" dirty="0"/>
              <a:t> </a:t>
            </a:r>
            <a:r>
              <a:rPr lang="nl-BE" dirty="0" err="1"/>
              <a:t>potentiels</a:t>
            </a:r>
            <a:r>
              <a:rPr lang="nl-BE" dirty="0"/>
              <a:t> d</a:t>
            </a:r>
            <a:r>
              <a:rPr lang="en-BE" dirty="0"/>
              <a:t>e </a:t>
            </a:r>
            <a:r>
              <a:rPr lang="fr-BE" dirty="0"/>
              <a:t>l</a:t>
            </a:r>
            <a:r>
              <a:rPr lang="en-BE" dirty="0"/>
              <a:t>a</a:t>
            </a:r>
            <a:r>
              <a:rPr lang="nl-BE" dirty="0"/>
              <a:t> COVID-19 </a:t>
            </a:r>
            <a:r>
              <a:rPr lang="nl-BE" dirty="0" err="1"/>
              <a:t>sur</a:t>
            </a:r>
            <a:r>
              <a:rPr lang="nl-BE" dirty="0"/>
              <a:t> la </a:t>
            </a:r>
            <a:r>
              <a:rPr lang="nl-BE" dirty="0" err="1"/>
              <a:t>croissance</a:t>
            </a:r>
            <a:r>
              <a:rPr lang="nl-BE" dirty="0"/>
              <a:t> de la </a:t>
            </a:r>
            <a:r>
              <a:rPr lang="nl-BE" dirty="0" err="1"/>
              <a:t>productivité</a:t>
            </a:r>
            <a:r>
              <a:rPr lang="nl-BE" dirty="0"/>
              <a:t>.</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nl-BE" dirty="0" err="1"/>
              <a:t>Comment</a:t>
            </a:r>
            <a:r>
              <a:rPr lang="nl-BE" dirty="0"/>
              <a:t> </a:t>
            </a:r>
            <a:r>
              <a:rPr lang="nl-BE" dirty="0" err="1"/>
              <a:t>détermin</a:t>
            </a:r>
            <a:r>
              <a:rPr lang="en-BE" dirty="0"/>
              <a:t>e</a:t>
            </a:r>
            <a:r>
              <a:rPr lang="fr-BE" dirty="0"/>
              <a:t>r</a:t>
            </a:r>
            <a:r>
              <a:rPr lang="nl-BE" dirty="0"/>
              <a:t>? </a:t>
            </a:r>
            <a:endParaRPr lang="en-BE" dirty="0"/>
          </a:p>
        </p:txBody>
      </p:sp>
    </p:spTree>
    <p:extLst>
      <p:ext uri="{BB962C8B-B14F-4D97-AF65-F5344CB8AC3E}">
        <p14:creationId xmlns:p14="http://schemas.microsoft.com/office/powerpoint/2010/main" val="3284504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err="1"/>
              <a:t>Pourquoi</a:t>
            </a:r>
            <a:r>
              <a:rPr lang="en-BE" u="sng" dirty="0"/>
              <a:t> </a:t>
            </a:r>
            <a:r>
              <a:rPr lang="nl-BE" u="sng" dirty="0"/>
              <a:t>? </a:t>
            </a:r>
            <a:endParaRPr lang="nl-BE" dirty="0"/>
          </a:p>
          <a:p>
            <a:r>
              <a:rPr lang="fr-FR" dirty="0"/>
              <a:t>Trouver du</a:t>
            </a:r>
            <a:r>
              <a:rPr lang="en-BE" dirty="0"/>
              <a:t> </a:t>
            </a:r>
            <a:r>
              <a:rPr lang="fr-FR" dirty="0"/>
              <a:t>personnel qualifié est un obstacle important pour les entreprises ;</a:t>
            </a:r>
          </a:p>
          <a:p>
            <a:r>
              <a:rPr lang="fr-FR" dirty="0"/>
              <a:t>Le vieillissement peut aggraver les tensions sur le marché du travail ;</a:t>
            </a:r>
          </a:p>
          <a:p>
            <a:r>
              <a:rPr lang="fr-FR" dirty="0"/>
              <a:t>Les transitions technologiques créent des inadéquations sur le marché du travail ;</a:t>
            </a:r>
          </a:p>
          <a:p>
            <a:r>
              <a:rPr lang="fr-FR" dirty="0"/>
              <a:t>Et </a:t>
            </a:r>
            <a:r>
              <a:rPr lang="en-BE" dirty="0"/>
              <a:t>l</a:t>
            </a:r>
            <a:r>
              <a:rPr lang="fr-BE" dirty="0"/>
              <a:t>a</a:t>
            </a:r>
            <a:r>
              <a:rPr lang="en-BE" dirty="0"/>
              <a:t> </a:t>
            </a:r>
            <a:r>
              <a:rPr lang="fr-FR" dirty="0"/>
              <a:t>C</a:t>
            </a:r>
            <a:r>
              <a:rPr lang="nl-BE" dirty="0"/>
              <a:t>OVID</a:t>
            </a:r>
            <a:r>
              <a:rPr lang="en-BE" dirty="0"/>
              <a:t>-19</a:t>
            </a:r>
            <a:r>
              <a:rPr lang="fr-FR" dirty="0"/>
              <a:t> menace d’accentuer les inadéquations existantes sur le marché du travail.</a:t>
            </a:r>
            <a:r>
              <a:rPr lang="nl-BE" dirty="0"/>
              <a:t> </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1. </a:t>
            </a:r>
            <a:r>
              <a:rPr lang="fr-FR" dirty="0"/>
              <a:t>Investir davantage dans les STEM et dans l’apprentissage permanent </a:t>
            </a:r>
            <a:endParaRPr lang="en-BE" dirty="0"/>
          </a:p>
        </p:txBody>
      </p:sp>
    </p:spTree>
    <p:extLst>
      <p:ext uri="{BB962C8B-B14F-4D97-AF65-F5344CB8AC3E}">
        <p14:creationId xmlns:p14="http://schemas.microsoft.com/office/powerpoint/2010/main" val="847261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lnSpcReduction="10000"/>
          </a:bodyPr>
          <a:lstStyle/>
          <a:p>
            <a:pPr marL="0" indent="0">
              <a:buNone/>
            </a:pPr>
            <a:r>
              <a:rPr lang="nl-BE" u="sng" dirty="0" err="1"/>
              <a:t>Recommandations</a:t>
            </a:r>
            <a:r>
              <a:rPr lang="nl-BE" u="sng" dirty="0"/>
              <a:t> </a:t>
            </a:r>
          </a:p>
          <a:p>
            <a:r>
              <a:rPr lang="nl-BE" dirty="0" err="1"/>
              <a:t>Prép</a:t>
            </a:r>
            <a:r>
              <a:rPr lang="nl-BE" dirty="0"/>
              <a:t>	</a:t>
            </a:r>
            <a:r>
              <a:rPr lang="nl-BE" dirty="0" err="1"/>
              <a:t>arer</a:t>
            </a:r>
            <a:r>
              <a:rPr lang="nl-BE" dirty="0"/>
              <a:t> les </a:t>
            </a:r>
            <a:r>
              <a:rPr lang="nl-BE" dirty="0" err="1"/>
              <a:t>jeunes</a:t>
            </a:r>
            <a:r>
              <a:rPr lang="nl-BE" dirty="0"/>
              <a:t> au marché du </a:t>
            </a:r>
            <a:r>
              <a:rPr lang="nl-BE" dirty="0" err="1"/>
              <a:t>travail</a:t>
            </a:r>
            <a:r>
              <a:rPr lang="nl-BE" dirty="0"/>
              <a:t> de </a:t>
            </a:r>
            <a:r>
              <a:rPr lang="nl-BE" dirty="0" err="1"/>
              <a:t>demain</a:t>
            </a:r>
            <a:endParaRPr lang="nl-BE" dirty="0"/>
          </a:p>
          <a:p>
            <a:pPr lvl="1"/>
            <a:r>
              <a:rPr lang="nl-BE" dirty="0" err="1"/>
              <a:t>Rendre</a:t>
            </a:r>
            <a:r>
              <a:rPr lang="nl-BE" dirty="0"/>
              <a:t> </a:t>
            </a:r>
            <a:r>
              <a:rPr lang="nl-BE" dirty="0" err="1"/>
              <a:t>le</a:t>
            </a:r>
            <a:r>
              <a:rPr lang="nl-BE" dirty="0"/>
              <a:t> </a:t>
            </a:r>
            <a:r>
              <a:rPr lang="nl-BE" dirty="0" err="1"/>
              <a:t>choix</a:t>
            </a:r>
            <a:r>
              <a:rPr lang="nl-BE" dirty="0"/>
              <a:t> vers des </a:t>
            </a:r>
            <a:r>
              <a:rPr lang="nl-BE" dirty="0" err="1"/>
              <a:t>orientations</a:t>
            </a:r>
            <a:r>
              <a:rPr lang="nl-BE" dirty="0"/>
              <a:t> STEM (</a:t>
            </a:r>
            <a:r>
              <a:rPr lang="nl-BE" dirty="0" err="1"/>
              <a:t>dont</a:t>
            </a:r>
            <a:r>
              <a:rPr lang="nl-BE" dirty="0"/>
              <a:t> les disciplines TIC) plus </a:t>
            </a:r>
            <a:r>
              <a:rPr lang="nl-BE" dirty="0" err="1"/>
              <a:t>attrayant</a:t>
            </a:r>
            <a:r>
              <a:rPr lang="nl-BE" dirty="0"/>
              <a:t> ;</a:t>
            </a:r>
          </a:p>
          <a:p>
            <a:pPr lvl="1"/>
            <a:r>
              <a:rPr lang="fr-FR" dirty="0"/>
              <a:t>Développer d'autres compétences non techniques et un état d’esprit favorable à l’apprentissage permanent</a:t>
            </a:r>
            <a:r>
              <a:rPr lang="en-BE" dirty="0"/>
              <a:t> </a:t>
            </a:r>
            <a:r>
              <a:rPr lang="nl-BE" dirty="0"/>
              <a:t>;</a:t>
            </a:r>
          </a:p>
          <a:p>
            <a:pPr lvl="1"/>
            <a:r>
              <a:rPr lang="nl-BE" dirty="0" err="1"/>
              <a:t>Inclusivité</a:t>
            </a:r>
            <a:r>
              <a:rPr lang="en-BE" dirty="0"/>
              <a:t> </a:t>
            </a:r>
            <a:r>
              <a:rPr lang="nl-BE" dirty="0"/>
              <a:t>: </a:t>
            </a:r>
            <a:r>
              <a:rPr lang="fr-FR" dirty="0"/>
              <a:t>tous les étudiants reçoivent un minimum de compétences</a:t>
            </a:r>
            <a:r>
              <a:rPr lang="en-BE" dirty="0"/>
              <a:t> </a:t>
            </a:r>
            <a:r>
              <a:rPr lang="nl-BE" dirty="0"/>
              <a:t>;</a:t>
            </a:r>
          </a:p>
          <a:p>
            <a:pPr lvl="1"/>
            <a:r>
              <a:rPr lang="nl-BE" dirty="0" err="1" smtClean="0"/>
              <a:t>Renforcer</a:t>
            </a:r>
            <a:r>
              <a:rPr lang="nl-BE" dirty="0" smtClean="0"/>
              <a:t> </a:t>
            </a:r>
            <a:r>
              <a:rPr lang="nl-BE" dirty="0" err="1"/>
              <a:t>l’apprentissage</a:t>
            </a:r>
            <a:r>
              <a:rPr lang="nl-BE" dirty="0"/>
              <a:t> </a:t>
            </a:r>
            <a:r>
              <a:rPr lang="nl-BE" dirty="0" err="1"/>
              <a:t>sur</a:t>
            </a:r>
            <a:r>
              <a:rPr lang="nl-BE" dirty="0"/>
              <a:t> </a:t>
            </a:r>
            <a:r>
              <a:rPr lang="nl-BE" dirty="0" err="1"/>
              <a:t>le</a:t>
            </a:r>
            <a:r>
              <a:rPr lang="nl-BE" dirty="0"/>
              <a:t> </a:t>
            </a:r>
            <a:r>
              <a:rPr lang="nl-BE" dirty="0" err="1"/>
              <a:t>lieu</a:t>
            </a:r>
            <a:r>
              <a:rPr lang="nl-BE" dirty="0"/>
              <a:t> de </a:t>
            </a:r>
            <a:r>
              <a:rPr lang="nl-BE" dirty="0" err="1"/>
              <a:t>travail</a:t>
            </a:r>
            <a:r>
              <a:rPr lang="nl-BE" dirty="0"/>
              <a:t> (</a:t>
            </a:r>
            <a:r>
              <a:rPr lang="nl-BE" dirty="0" err="1"/>
              <a:t>dont</a:t>
            </a:r>
            <a:r>
              <a:rPr lang="nl-BE" dirty="0"/>
              <a:t> </a:t>
            </a:r>
            <a:r>
              <a:rPr lang="nl-BE" dirty="0" err="1"/>
              <a:t>l’apprentissage</a:t>
            </a:r>
            <a:r>
              <a:rPr lang="nl-BE" dirty="0"/>
              <a:t> en </a:t>
            </a:r>
            <a:r>
              <a:rPr lang="nl-BE" dirty="0" err="1"/>
              <a:t>alternance</a:t>
            </a:r>
            <a:r>
              <a:rPr lang="nl-BE" dirty="0"/>
              <a:t>)</a:t>
            </a:r>
            <a:r>
              <a:rPr lang="en-BE" dirty="0"/>
              <a:t> </a:t>
            </a:r>
            <a:r>
              <a:rPr lang="nl-BE" dirty="0"/>
              <a:t>;</a:t>
            </a:r>
          </a:p>
          <a:p>
            <a:pPr lvl="1"/>
            <a:r>
              <a:rPr lang="nl-BE" dirty="0"/>
              <a:t>Int</a:t>
            </a:r>
            <a:r>
              <a:rPr lang="en-BE" dirty="0"/>
              <a:t>é</a:t>
            </a:r>
            <a:r>
              <a:rPr lang="nl-BE" dirty="0" err="1"/>
              <a:t>gration</a:t>
            </a:r>
            <a:r>
              <a:rPr lang="nl-BE" dirty="0"/>
              <a:t> des </a:t>
            </a:r>
            <a:r>
              <a:rPr lang="nl-BE" dirty="0" err="1"/>
              <a:t>technologies</a:t>
            </a:r>
            <a:r>
              <a:rPr lang="nl-BE" dirty="0"/>
              <a:t> </a:t>
            </a:r>
            <a:r>
              <a:rPr lang="nl-BE" dirty="0" err="1"/>
              <a:t>digitales</a:t>
            </a:r>
            <a:r>
              <a:rPr lang="nl-BE" dirty="0"/>
              <a:t> dans </a:t>
            </a:r>
            <a:r>
              <a:rPr lang="nl-BE" dirty="0" err="1"/>
              <a:t>l’enseig</a:t>
            </a:r>
            <a:r>
              <a:rPr lang="en-BE" dirty="0"/>
              <a:t>n</a:t>
            </a:r>
            <a:r>
              <a:rPr lang="fr-BE" dirty="0"/>
              <a:t>e</a:t>
            </a:r>
            <a:r>
              <a:rPr lang="nl-BE" dirty="0"/>
              <a:t>ment et </a:t>
            </a:r>
            <a:r>
              <a:rPr lang="nl-BE" dirty="0" err="1"/>
              <a:t>investiguer</a:t>
            </a:r>
            <a:r>
              <a:rPr lang="nl-BE" dirty="0"/>
              <a:t> </a:t>
            </a:r>
            <a:r>
              <a:rPr lang="nl-BE" dirty="0" err="1"/>
              <a:t>le</a:t>
            </a:r>
            <a:r>
              <a:rPr lang="nl-BE" dirty="0"/>
              <a:t> </a:t>
            </a:r>
            <a:r>
              <a:rPr lang="nl-BE" dirty="0" err="1"/>
              <a:t>potentiel</a:t>
            </a:r>
            <a:r>
              <a:rPr lang="nl-BE" dirty="0"/>
              <a:t> de </a:t>
            </a:r>
            <a:r>
              <a:rPr lang="nl-BE" dirty="0" err="1"/>
              <a:t>l’enseignement</a:t>
            </a:r>
            <a:r>
              <a:rPr lang="nl-BE" dirty="0"/>
              <a:t> à </a:t>
            </a:r>
            <a:r>
              <a:rPr lang="nl-BE" dirty="0" err="1"/>
              <a:t>distance</a:t>
            </a:r>
            <a:r>
              <a:rPr lang="nl-BE" dirty="0"/>
              <a:t> (combiné à </a:t>
            </a:r>
            <a:r>
              <a:rPr lang="nl-BE" dirty="0" err="1"/>
              <a:t>l’enseignement</a:t>
            </a:r>
            <a:r>
              <a:rPr lang="nl-BE" dirty="0"/>
              <a:t> en présentiel).</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1. </a:t>
            </a:r>
            <a:r>
              <a:rPr lang="fr-FR" dirty="0"/>
              <a:t>Investir davantage dans les STEM et dans l’apprentissage permanent </a:t>
            </a:r>
            <a:endParaRPr lang="en-BE" b="1" dirty="0"/>
          </a:p>
        </p:txBody>
      </p:sp>
    </p:spTree>
    <p:extLst>
      <p:ext uri="{BB962C8B-B14F-4D97-AF65-F5344CB8AC3E}">
        <p14:creationId xmlns:p14="http://schemas.microsoft.com/office/powerpoint/2010/main" val="39182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lnSpcReduction="10000"/>
          </a:bodyPr>
          <a:lstStyle/>
          <a:p>
            <a:pPr marL="0" indent="0">
              <a:buNone/>
            </a:pPr>
            <a:r>
              <a:rPr lang="nl-BE" u="sng" dirty="0" err="1"/>
              <a:t>Recommandations</a:t>
            </a:r>
            <a:r>
              <a:rPr lang="nl-BE" u="sng" dirty="0"/>
              <a:t> </a:t>
            </a:r>
          </a:p>
          <a:p>
            <a:r>
              <a:rPr lang="nl-BE" dirty="0" err="1"/>
              <a:t>Renforcer</a:t>
            </a:r>
            <a:r>
              <a:rPr lang="nl-BE" dirty="0"/>
              <a:t> </a:t>
            </a:r>
            <a:r>
              <a:rPr lang="nl-BE" dirty="0" err="1"/>
              <a:t>l’apprentissage</a:t>
            </a:r>
            <a:r>
              <a:rPr lang="nl-BE" dirty="0"/>
              <a:t> permanent (</a:t>
            </a:r>
            <a:r>
              <a:rPr lang="nl-BE" dirty="0" err="1"/>
              <a:t>avec</a:t>
            </a:r>
            <a:r>
              <a:rPr lang="nl-BE" dirty="0"/>
              <a:t> attention à </a:t>
            </a:r>
            <a:r>
              <a:rPr lang="nl-BE" dirty="0" err="1"/>
              <a:t>l’offre</a:t>
            </a:r>
            <a:r>
              <a:rPr lang="nl-BE" dirty="0"/>
              <a:t> et la </a:t>
            </a:r>
            <a:r>
              <a:rPr lang="nl-BE" dirty="0" err="1"/>
              <a:t>demande</a:t>
            </a:r>
            <a:r>
              <a:rPr lang="nl-BE" dirty="0"/>
              <a:t>)</a:t>
            </a:r>
          </a:p>
          <a:p>
            <a:pPr lvl="1"/>
            <a:r>
              <a:rPr lang="nl-BE" dirty="0" err="1"/>
              <a:t>Plusieurs</a:t>
            </a:r>
            <a:r>
              <a:rPr lang="nl-BE" dirty="0"/>
              <a:t> </a:t>
            </a:r>
            <a:r>
              <a:rPr lang="nl-BE" dirty="0" err="1"/>
              <a:t>défis</a:t>
            </a:r>
            <a:r>
              <a:rPr lang="nl-BE" dirty="0"/>
              <a:t>, par </a:t>
            </a:r>
            <a:r>
              <a:rPr lang="nl-BE" dirty="0" err="1"/>
              <a:t>exemple</a:t>
            </a:r>
            <a:r>
              <a:rPr lang="en-BE" dirty="0"/>
              <a:t> </a:t>
            </a:r>
            <a:r>
              <a:rPr lang="nl-BE" dirty="0"/>
              <a:t>:</a:t>
            </a:r>
          </a:p>
          <a:p>
            <a:pPr lvl="2"/>
            <a:r>
              <a:rPr lang="fr-FR" dirty="0"/>
              <a:t>veiller à ce que tous les groupes cibles participent à la formation continue </a:t>
            </a:r>
            <a:r>
              <a:rPr lang="nl-BE" dirty="0"/>
              <a:t>(</a:t>
            </a:r>
            <a:r>
              <a:rPr lang="nl-BE" dirty="0" err="1"/>
              <a:t>p.ex</a:t>
            </a:r>
            <a:r>
              <a:rPr lang="nl-BE" dirty="0"/>
              <a:t>. </a:t>
            </a:r>
            <a:r>
              <a:rPr lang="nl-BE" dirty="0" err="1"/>
              <a:t>aussi</a:t>
            </a:r>
            <a:r>
              <a:rPr lang="nl-BE" dirty="0"/>
              <a:t> les </a:t>
            </a:r>
            <a:r>
              <a:rPr lang="nl-BE" dirty="0" err="1"/>
              <a:t>personnes</a:t>
            </a:r>
            <a:r>
              <a:rPr lang="nl-BE" dirty="0"/>
              <a:t> </a:t>
            </a:r>
            <a:r>
              <a:rPr lang="nl-BE" dirty="0" err="1"/>
              <a:t>peu</a:t>
            </a:r>
            <a:r>
              <a:rPr lang="nl-BE" dirty="0"/>
              <a:t> </a:t>
            </a:r>
            <a:r>
              <a:rPr lang="nl-BE" dirty="0" err="1"/>
              <a:t>qualifiées</a:t>
            </a:r>
            <a:r>
              <a:rPr lang="nl-BE" dirty="0"/>
              <a:t>, </a:t>
            </a:r>
            <a:r>
              <a:rPr lang="nl-BE" dirty="0" err="1"/>
              <a:t>PMEs</a:t>
            </a:r>
            <a:r>
              <a:rPr lang="nl-BE" dirty="0"/>
              <a:t>) ;</a:t>
            </a:r>
          </a:p>
          <a:p>
            <a:pPr lvl="2"/>
            <a:r>
              <a:rPr lang="fr-FR" dirty="0"/>
              <a:t>avoir une offre de formation suffisamment adaptée aux évolutions économiques</a:t>
            </a:r>
            <a:r>
              <a:rPr lang="nl-BE" dirty="0"/>
              <a:t>;</a:t>
            </a:r>
          </a:p>
          <a:p>
            <a:pPr lvl="2"/>
            <a:r>
              <a:rPr lang="fr-FR" dirty="0"/>
              <a:t>développer la formation en vue d'une plus grande mobilité intersectorielle </a:t>
            </a:r>
            <a:r>
              <a:rPr lang="nl-BE" dirty="0"/>
              <a:t>. </a:t>
            </a:r>
          </a:p>
          <a:p>
            <a:pPr lvl="1">
              <a:buFont typeface="Symbol" panose="05050102010706020507" pitchFamily="18" charset="2"/>
              <a:buChar char="Þ"/>
            </a:pPr>
            <a:r>
              <a:rPr lang="nl-BE" dirty="0"/>
              <a:t> </a:t>
            </a:r>
            <a:r>
              <a:rPr lang="fr-FR" dirty="0"/>
              <a:t>le CNP demande que ces questions soient examinées par le Conseil supérieur de l’emploi</a:t>
            </a:r>
            <a:r>
              <a:rPr lang="nl-BE" dirty="0"/>
              <a:t>.</a:t>
            </a:r>
          </a:p>
          <a:p>
            <a:pPr lvl="1"/>
            <a:r>
              <a:rPr lang="fr-FR" dirty="0"/>
              <a:t>Il importera que tous les acteurs (employés, employeurs et prestataires de formation) assument leurs responsabilités.</a:t>
            </a:r>
            <a:r>
              <a:rPr lang="nl-BE" dirty="0"/>
              <a:t> </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1. </a:t>
            </a:r>
            <a:r>
              <a:rPr lang="fr-FR" dirty="0"/>
              <a:t>Investir davantage dans les STEM et dans l’apprentissage permanent</a:t>
            </a:r>
            <a:endParaRPr lang="en-BE" b="1" dirty="0"/>
          </a:p>
        </p:txBody>
      </p:sp>
    </p:spTree>
    <p:extLst>
      <p:ext uri="{BB962C8B-B14F-4D97-AF65-F5344CB8AC3E}">
        <p14:creationId xmlns:p14="http://schemas.microsoft.com/office/powerpoint/2010/main" val="369967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err="1"/>
              <a:t>Pourquoi</a:t>
            </a:r>
            <a:r>
              <a:rPr lang="nl-BE" u="sng" dirty="0"/>
              <a:t> ?</a:t>
            </a:r>
          </a:p>
          <a:p>
            <a:r>
              <a:rPr lang="fr-FR" dirty="0"/>
              <a:t>Les transitions mentionnées ci-dessus nécessiteront des investissements importants ;</a:t>
            </a:r>
          </a:p>
          <a:p>
            <a:r>
              <a:rPr lang="fr-FR" dirty="0"/>
              <a:t>Les Plans nationaux</a:t>
            </a:r>
            <a:r>
              <a:rPr lang="en-BE" dirty="0"/>
              <a:t> </a:t>
            </a:r>
            <a:r>
              <a:rPr lang="fr-BE" dirty="0"/>
              <a:t>p</a:t>
            </a:r>
            <a:r>
              <a:rPr lang="en-BE" dirty="0"/>
              <a:t>o</a:t>
            </a:r>
            <a:r>
              <a:rPr lang="fr-BE" dirty="0"/>
              <a:t>u</a:t>
            </a:r>
            <a:r>
              <a:rPr lang="en-BE" dirty="0"/>
              <a:t>r </a:t>
            </a:r>
            <a:r>
              <a:rPr lang="fr-BE" dirty="0"/>
              <a:t>l</a:t>
            </a:r>
            <a:r>
              <a:rPr lang="en-BE" dirty="0"/>
              <a:t>a Re</a:t>
            </a:r>
            <a:r>
              <a:rPr lang="fr-BE" dirty="0"/>
              <a:t>p</a:t>
            </a:r>
            <a:r>
              <a:rPr lang="en-BE" dirty="0"/>
              <a:t>r</a:t>
            </a:r>
            <a:r>
              <a:rPr lang="fr-BE" dirty="0"/>
              <a:t>i</a:t>
            </a:r>
            <a:r>
              <a:rPr lang="en-BE" dirty="0"/>
              <a:t>s</a:t>
            </a:r>
            <a:r>
              <a:rPr lang="fr-BE" dirty="0"/>
              <a:t>e</a:t>
            </a:r>
            <a:r>
              <a:rPr lang="fr-FR" dirty="0"/>
              <a:t> et </a:t>
            </a:r>
            <a:r>
              <a:rPr lang="en-BE" dirty="0"/>
              <a:t>la</a:t>
            </a:r>
            <a:r>
              <a:rPr lang="fr-FR" dirty="0"/>
              <a:t> Résilience devraient inclure des objectifs stratégiques de l'UE pour la transition écologique et numérique ; </a:t>
            </a:r>
          </a:p>
          <a:p>
            <a:r>
              <a:rPr lang="fr-FR" dirty="0"/>
              <a:t>La Belgique a sous-investi dans les infrastructures publiques pendant des années.</a:t>
            </a:r>
            <a:r>
              <a:rPr lang="nl-BE" dirty="0"/>
              <a:t> </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2. </a:t>
            </a:r>
            <a:r>
              <a:rPr lang="fr-FR" dirty="0"/>
              <a:t>L'importance des investissements écologiques et numériques, tant publics que </a:t>
            </a:r>
            <a:r>
              <a:rPr lang="fr-FR" dirty="0" smtClean="0"/>
              <a:t>privés</a:t>
            </a:r>
            <a:endParaRPr lang="en-BE" dirty="0"/>
          </a:p>
        </p:txBody>
      </p:sp>
    </p:spTree>
    <p:extLst>
      <p:ext uri="{BB962C8B-B14F-4D97-AF65-F5344CB8AC3E}">
        <p14:creationId xmlns:p14="http://schemas.microsoft.com/office/powerpoint/2010/main" val="364166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err="1"/>
              <a:t>Recommandations</a:t>
            </a:r>
            <a:endParaRPr lang="nl-BE" u="sng" dirty="0"/>
          </a:p>
          <a:p>
            <a:r>
              <a:rPr lang="fr-FR" dirty="0"/>
              <a:t>Il est nécessaire d'élaborer un plan pour équilibrer structurellement les finances publiques dès que la situation le permet, mais… ce plan ne doit pas se faire au détriment de l'investissement public </a:t>
            </a:r>
            <a:r>
              <a:rPr lang="nl-BE" dirty="0"/>
              <a:t>;</a:t>
            </a:r>
          </a:p>
          <a:p>
            <a:r>
              <a:rPr lang="fr-FR" dirty="0"/>
              <a:t>Besoin de se concentrer sur les domaines pour lesquels nous pouvons espérer un retour clair en matière de productivité et qui s'inscrivent dans une transition numérique et écologique </a:t>
            </a:r>
            <a:r>
              <a:rPr lang="nl-BE" dirty="0"/>
              <a:t>;</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2. </a:t>
            </a:r>
            <a:r>
              <a:rPr lang="fr-FR" dirty="0"/>
              <a:t>L'importance des investissements écologiques et numériques, tant publics que </a:t>
            </a:r>
            <a:r>
              <a:rPr lang="fr-FR" dirty="0" smtClean="0"/>
              <a:t>privés</a:t>
            </a:r>
            <a:endParaRPr lang="en-BE" dirty="0"/>
          </a:p>
        </p:txBody>
      </p:sp>
    </p:spTree>
    <p:extLst>
      <p:ext uri="{BB962C8B-B14F-4D97-AF65-F5344CB8AC3E}">
        <p14:creationId xmlns:p14="http://schemas.microsoft.com/office/powerpoint/2010/main" val="3009846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6BE8E-EC4B-45A2-A385-45E71EB19045}"/>
              </a:ext>
            </a:extLst>
          </p:cNvPr>
          <p:cNvSpPr>
            <a:spLocks noGrp="1"/>
          </p:cNvSpPr>
          <p:nvPr>
            <p:ph type="title"/>
          </p:nvPr>
        </p:nvSpPr>
        <p:spPr>
          <a:xfrm>
            <a:off x="1653363" y="365760"/>
            <a:ext cx="9367203" cy="1188720"/>
          </a:xfrm>
        </p:spPr>
        <p:txBody>
          <a:bodyPr>
            <a:normAutofit/>
          </a:bodyPr>
          <a:lstStyle/>
          <a:p>
            <a:r>
              <a:rPr lang="nl-BE" dirty="0" err="1"/>
              <a:t>Cadre</a:t>
            </a:r>
            <a:r>
              <a:rPr lang="nl-BE" dirty="0"/>
              <a:t> des </a:t>
            </a:r>
            <a:r>
              <a:rPr lang="nl-BE" dirty="0" err="1"/>
              <a:t>travaux</a:t>
            </a:r>
            <a:endParaRPr lang="en-BE"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653363" y="2176272"/>
            <a:ext cx="9367204" cy="4041648"/>
          </a:xfrm>
        </p:spPr>
        <p:txBody>
          <a:bodyPr anchor="t">
            <a:normAutofit fontScale="92500"/>
          </a:bodyPr>
          <a:lstStyle/>
          <a:p>
            <a:pPr marL="0" indent="0">
              <a:buNone/>
            </a:pPr>
            <a:r>
              <a:rPr lang="fr-FR" sz="2400" dirty="0"/>
              <a:t>L'impact de la crise de la COVID-19 sur la croissance de la productivité est encore très difficilement quantifiable </a:t>
            </a:r>
            <a:r>
              <a:rPr lang="nl-BE" sz="2400" dirty="0"/>
              <a:t>; </a:t>
            </a:r>
            <a:endParaRPr lang="en-BE" sz="2400" dirty="0"/>
          </a:p>
          <a:p>
            <a:pPr marL="0" indent="0">
              <a:buNone/>
            </a:pPr>
            <a:endParaRPr lang="nl-BE" sz="700" dirty="0"/>
          </a:p>
          <a:p>
            <a:pPr marL="0" indent="0">
              <a:buNone/>
            </a:pPr>
            <a:r>
              <a:rPr lang="fr-FR" sz="2400" dirty="0"/>
              <a:t>Par conséquent, le rapport offre un aperçu des différents canaux par lesquels la crise peut avoir une incidence sur la croissance de la </a:t>
            </a:r>
            <a:r>
              <a:rPr lang="fr-FR" sz="2400" dirty="0" smtClean="0"/>
              <a:t>productivité </a:t>
            </a:r>
            <a:r>
              <a:rPr lang="nl-BE" sz="2400" dirty="0" smtClean="0"/>
              <a:t>;</a:t>
            </a:r>
            <a:endParaRPr lang="en-BE" sz="2400" dirty="0"/>
          </a:p>
          <a:p>
            <a:pPr marL="0" indent="0">
              <a:buNone/>
            </a:pPr>
            <a:endParaRPr lang="nl-BE" sz="700" dirty="0"/>
          </a:p>
          <a:p>
            <a:pPr marL="0" indent="0">
              <a:buNone/>
            </a:pPr>
            <a:r>
              <a:rPr lang="nl-BE" sz="2400" dirty="0" err="1"/>
              <a:t>Ceci</a:t>
            </a:r>
            <a:r>
              <a:rPr lang="nl-BE" sz="2400" dirty="0"/>
              <a:t> </a:t>
            </a:r>
            <a:r>
              <a:rPr lang="nl-BE" sz="2400" dirty="0" err="1" smtClean="0"/>
              <a:t>indique</a:t>
            </a:r>
            <a:r>
              <a:rPr lang="nl-BE" sz="2400" dirty="0" smtClean="0"/>
              <a:t> : </a:t>
            </a:r>
            <a:endParaRPr lang="nl-BE" sz="2400" dirty="0"/>
          </a:p>
          <a:p>
            <a:pPr marL="0" indent="0">
              <a:buNone/>
            </a:pPr>
            <a:r>
              <a:rPr lang="nl-BE" sz="2400" dirty="0"/>
              <a:t>	- les </a:t>
            </a:r>
            <a:r>
              <a:rPr lang="nl-BE" sz="2400" dirty="0" err="1"/>
              <a:t>risques</a:t>
            </a:r>
            <a:r>
              <a:rPr lang="nl-BE" sz="2400" dirty="0"/>
              <a:t> </a:t>
            </a:r>
            <a:r>
              <a:rPr lang="nl-BE" sz="2400" dirty="0" err="1"/>
              <a:t>d’une</a:t>
            </a:r>
            <a:r>
              <a:rPr lang="nl-BE" sz="2400" dirty="0"/>
              <a:t> </a:t>
            </a:r>
            <a:r>
              <a:rPr lang="nl-BE" sz="2400" dirty="0" err="1"/>
              <a:t>crise</a:t>
            </a:r>
            <a:r>
              <a:rPr lang="nl-BE" sz="2400" dirty="0"/>
              <a:t> </a:t>
            </a:r>
            <a:r>
              <a:rPr lang="nl-BE" sz="2400" dirty="0" err="1"/>
              <a:t>sur</a:t>
            </a:r>
            <a:r>
              <a:rPr lang="nl-BE" sz="2400" dirty="0"/>
              <a:t> la </a:t>
            </a:r>
            <a:r>
              <a:rPr lang="nl-BE" sz="2400" dirty="0" err="1"/>
              <a:t>croissance</a:t>
            </a:r>
            <a:r>
              <a:rPr lang="nl-BE" sz="2400" dirty="0"/>
              <a:t> de la </a:t>
            </a:r>
            <a:r>
              <a:rPr lang="nl-BE" sz="2400" dirty="0" err="1"/>
              <a:t>productivité</a:t>
            </a:r>
            <a:r>
              <a:rPr lang="nl-BE" sz="2400" dirty="0"/>
              <a:t> </a:t>
            </a:r>
            <a:r>
              <a:rPr lang="nl-BE" sz="2400" dirty="0" err="1"/>
              <a:t>future</a:t>
            </a:r>
            <a:r>
              <a:rPr lang="nl-BE" sz="2400" dirty="0"/>
              <a:t> ;</a:t>
            </a:r>
          </a:p>
          <a:p>
            <a:pPr marL="0" indent="0">
              <a:buNone/>
            </a:pPr>
            <a:r>
              <a:rPr lang="nl-BE" sz="2400" dirty="0"/>
              <a:t>	- mais </a:t>
            </a:r>
            <a:r>
              <a:rPr lang="nl-BE" sz="2400" dirty="0" err="1"/>
              <a:t>aussi</a:t>
            </a:r>
            <a:r>
              <a:rPr lang="nl-BE" sz="2400" dirty="0"/>
              <a:t> les </a:t>
            </a:r>
            <a:r>
              <a:rPr lang="nl-BE" sz="2400" dirty="0" err="1" smtClean="0"/>
              <a:t>opportunités</a:t>
            </a:r>
            <a:r>
              <a:rPr lang="nl-BE" sz="2400" dirty="0" smtClean="0"/>
              <a:t> !</a:t>
            </a:r>
            <a:endParaRPr lang="en-BE" sz="2400" dirty="0"/>
          </a:p>
          <a:p>
            <a:pPr marL="0" indent="0">
              <a:buNone/>
            </a:pPr>
            <a:endParaRPr lang="nl-BE" sz="700" dirty="0"/>
          </a:p>
          <a:p>
            <a:pPr marL="0" indent="0">
              <a:buNone/>
            </a:pPr>
            <a:r>
              <a:rPr lang="nl-BE" sz="2400" dirty="0"/>
              <a:t>Et </a:t>
            </a:r>
            <a:r>
              <a:rPr lang="nl-BE" sz="2400" dirty="0" err="1"/>
              <a:t>constitue</a:t>
            </a:r>
            <a:r>
              <a:rPr lang="nl-BE" sz="2400" dirty="0"/>
              <a:t> </a:t>
            </a:r>
            <a:r>
              <a:rPr lang="nl-BE" sz="2400" dirty="0" err="1"/>
              <a:t>un</a:t>
            </a:r>
            <a:r>
              <a:rPr lang="nl-BE" sz="2400" dirty="0"/>
              <a:t> </a:t>
            </a:r>
            <a:r>
              <a:rPr lang="nl-BE" sz="2400" dirty="0" err="1"/>
              <a:t>cadre</a:t>
            </a:r>
            <a:r>
              <a:rPr lang="nl-BE" sz="2400" dirty="0"/>
              <a:t> dans </a:t>
            </a:r>
            <a:r>
              <a:rPr lang="nl-BE" sz="2400" dirty="0" err="1"/>
              <a:t>lequel</a:t>
            </a:r>
            <a:r>
              <a:rPr lang="nl-BE" sz="2400" dirty="0"/>
              <a:t> la </a:t>
            </a:r>
            <a:r>
              <a:rPr lang="nl-BE" sz="2400" dirty="0" err="1"/>
              <a:t>réflexion</a:t>
            </a:r>
            <a:r>
              <a:rPr lang="nl-BE" sz="2400" dirty="0"/>
              <a:t> </a:t>
            </a:r>
            <a:r>
              <a:rPr lang="nl-BE" sz="2400" dirty="0" err="1"/>
              <a:t>sur</a:t>
            </a:r>
            <a:r>
              <a:rPr lang="nl-BE" sz="2400" dirty="0"/>
              <a:t> la </a:t>
            </a:r>
            <a:r>
              <a:rPr lang="nl-BE" sz="2400" dirty="0" err="1"/>
              <a:t>politique</a:t>
            </a:r>
            <a:r>
              <a:rPr lang="nl-BE" sz="2400" dirty="0"/>
              <a:t> peut </a:t>
            </a:r>
            <a:r>
              <a:rPr lang="nl-BE" sz="2400" dirty="0" err="1"/>
              <a:t>être</a:t>
            </a:r>
            <a:r>
              <a:rPr lang="nl-BE" sz="2400" dirty="0"/>
              <a:t> </a:t>
            </a:r>
            <a:r>
              <a:rPr lang="nl-BE" sz="2400" dirty="0" err="1"/>
              <a:t>menée</a:t>
            </a:r>
            <a:r>
              <a:rPr lang="nl-BE" sz="2400" dirty="0"/>
              <a:t>.  </a:t>
            </a:r>
          </a:p>
          <a:p>
            <a:pPr marL="0" indent="0">
              <a:buNone/>
            </a:pPr>
            <a:endParaRPr lang="nl-BE" sz="2400" dirty="0"/>
          </a:p>
          <a:p>
            <a:pPr marL="0" indent="0">
              <a:buNone/>
            </a:pPr>
            <a:endParaRPr lang="en-BE" sz="2400" dirty="0"/>
          </a:p>
        </p:txBody>
      </p:sp>
    </p:spTree>
    <p:extLst>
      <p:ext uri="{BB962C8B-B14F-4D97-AF65-F5344CB8AC3E}">
        <p14:creationId xmlns:p14="http://schemas.microsoft.com/office/powerpoint/2010/main" val="3586021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lnSpcReduction="10000"/>
          </a:bodyPr>
          <a:lstStyle/>
          <a:p>
            <a:pPr marL="0" indent="0">
              <a:buNone/>
            </a:pPr>
            <a:r>
              <a:rPr lang="nl-BE" u="sng" dirty="0" err="1"/>
              <a:t>Recommandations</a:t>
            </a:r>
            <a:endParaRPr lang="nl-BE" u="sng" dirty="0"/>
          </a:p>
          <a:p>
            <a:r>
              <a:rPr lang="fr-FR" dirty="0"/>
              <a:t>Il est aussi important de maintenir l'investissement dans la R&amp;D, mais il faut en même temps accroître l'efficacité des ressources publiques de R&amp;D</a:t>
            </a:r>
            <a:r>
              <a:rPr lang="en-BE" dirty="0"/>
              <a:t> </a:t>
            </a:r>
            <a:r>
              <a:rPr lang="nl-BE" dirty="0"/>
              <a:t>;</a:t>
            </a:r>
          </a:p>
          <a:p>
            <a:r>
              <a:rPr lang="nl-BE" dirty="0"/>
              <a:t>De </a:t>
            </a:r>
            <a:r>
              <a:rPr lang="nl-BE" dirty="0" err="1"/>
              <a:t>manière</a:t>
            </a:r>
            <a:r>
              <a:rPr lang="nl-BE" dirty="0"/>
              <a:t> générale, </a:t>
            </a:r>
            <a:r>
              <a:rPr lang="nl-BE" dirty="0" err="1"/>
              <a:t>il</a:t>
            </a:r>
            <a:r>
              <a:rPr lang="nl-BE" dirty="0"/>
              <a:t> </a:t>
            </a:r>
            <a:r>
              <a:rPr lang="nl-BE" dirty="0" err="1"/>
              <a:t>faut</a:t>
            </a:r>
            <a:r>
              <a:rPr lang="nl-BE" dirty="0"/>
              <a:t> des </a:t>
            </a:r>
            <a:r>
              <a:rPr lang="nl-BE" dirty="0" err="1"/>
              <a:t>spending</a:t>
            </a:r>
            <a:r>
              <a:rPr lang="nl-BE" dirty="0"/>
              <a:t> reviews et des </a:t>
            </a:r>
            <a:r>
              <a:rPr lang="nl-BE" dirty="0" err="1"/>
              <a:t>évaluations</a:t>
            </a:r>
            <a:r>
              <a:rPr lang="nl-BE" dirty="0"/>
              <a:t> des </a:t>
            </a:r>
            <a:r>
              <a:rPr lang="nl-BE" dirty="0" err="1"/>
              <a:t>politiques</a:t>
            </a:r>
            <a:r>
              <a:rPr lang="nl-BE" dirty="0"/>
              <a:t> ; </a:t>
            </a:r>
          </a:p>
          <a:p>
            <a:r>
              <a:rPr lang="fr-FR" dirty="0"/>
              <a:t>Outre le financement direct, il faut également envisager d'autres sources de financement (telles que les PPP) et le financement au niveau européen </a:t>
            </a:r>
            <a:r>
              <a:rPr lang="nl-BE" dirty="0"/>
              <a:t>; </a:t>
            </a:r>
          </a:p>
          <a:p>
            <a:r>
              <a:rPr lang="fr-FR" dirty="0"/>
              <a:t>Il est important d'attirer les investissements étrangers</a:t>
            </a:r>
            <a:r>
              <a:rPr lang="nl-BE" dirty="0"/>
              <a:t>. </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fontScale="90000"/>
          </a:bodyPr>
          <a:lstStyle/>
          <a:p>
            <a:r>
              <a:rPr lang="nl-BE" dirty="0"/>
              <a:t>2. </a:t>
            </a:r>
            <a:r>
              <a:rPr lang="fr-FR" dirty="0"/>
              <a:t>L'importance des investissements écologiques et numériques, tant publics que </a:t>
            </a:r>
            <a:r>
              <a:rPr lang="fr-FR" dirty="0" smtClean="0"/>
              <a:t>privés</a:t>
            </a:r>
            <a:endParaRPr lang="en-BE" dirty="0"/>
          </a:p>
        </p:txBody>
      </p:sp>
    </p:spTree>
    <p:extLst>
      <p:ext uri="{BB962C8B-B14F-4D97-AF65-F5344CB8AC3E}">
        <p14:creationId xmlns:p14="http://schemas.microsoft.com/office/powerpoint/2010/main" val="192560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a:bodyPr>
          <a:lstStyle/>
          <a:p>
            <a:pPr marL="0" indent="0">
              <a:buNone/>
            </a:pPr>
            <a:r>
              <a:rPr lang="nl-BE" u="sng" dirty="0" err="1"/>
              <a:t>Pourquoi</a:t>
            </a:r>
            <a:r>
              <a:rPr lang="nl-BE" u="sng" dirty="0"/>
              <a:t> ?</a:t>
            </a:r>
          </a:p>
          <a:p>
            <a:r>
              <a:rPr lang="fr-FR" dirty="0"/>
              <a:t>L'utilisation des technologies numériques est un puissant moteur de croissance de la productivité et peut aussi contribuer à trouver des solutions à un certain nombre de défis complexes auxquels la société est confrontée </a:t>
            </a:r>
            <a:r>
              <a:rPr lang="nl-BE" dirty="0"/>
              <a:t>;</a:t>
            </a:r>
          </a:p>
          <a:p>
            <a:r>
              <a:rPr lang="nl-BE" dirty="0"/>
              <a:t>Momentum pour </a:t>
            </a:r>
            <a:r>
              <a:rPr lang="nl-BE" dirty="0" err="1"/>
              <a:t>accélérer</a:t>
            </a:r>
            <a:r>
              <a:rPr lang="nl-BE" dirty="0"/>
              <a:t> </a:t>
            </a:r>
            <a:r>
              <a:rPr lang="nl-BE" dirty="0" err="1"/>
              <a:t>davantage</a:t>
            </a:r>
            <a:r>
              <a:rPr lang="nl-BE" dirty="0"/>
              <a:t> la </a:t>
            </a:r>
            <a:r>
              <a:rPr lang="nl-BE" dirty="0" err="1"/>
              <a:t>transition</a:t>
            </a:r>
            <a:r>
              <a:rPr lang="nl-BE" dirty="0"/>
              <a:t> </a:t>
            </a:r>
            <a:r>
              <a:rPr lang="nl-BE" dirty="0" err="1"/>
              <a:t>numérique</a:t>
            </a:r>
            <a:r>
              <a:rPr lang="nl-BE" dirty="0"/>
              <a:t> ;</a:t>
            </a:r>
          </a:p>
          <a:p>
            <a:r>
              <a:rPr lang="fr-FR" dirty="0"/>
              <a:t>20 % du montant total du Plan national pour la</a:t>
            </a:r>
            <a:r>
              <a:rPr lang="en-BE" dirty="0"/>
              <a:t> </a:t>
            </a:r>
            <a:r>
              <a:rPr lang="fr-BE" dirty="0"/>
              <a:t>R</a:t>
            </a:r>
            <a:r>
              <a:rPr lang="en-BE" dirty="0"/>
              <a:t>e</a:t>
            </a:r>
            <a:r>
              <a:rPr lang="fr-BE" dirty="0"/>
              <a:t>p</a:t>
            </a:r>
            <a:r>
              <a:rPr lang="en-BE" dirty="0"/>
              <a:t>r</a:t>
            </a:r>
            <a:r>
              <a:rPr lang="fr-BE" dirty="0"/>
              <a:t>i</a:t>
            </a:r>
            <a:r>
              <a:rPr lang="en-BE" dirty="0"/>
              <a:t>s</a:t>
            </a:r>
            <a:r>
              <a:rPr lang="fr-BE" dirty="0"/>
              <a:t>e</a:t>
            </a:r>
            <a:r>
              <a:rPr lang="fr-FR" dirty="0"/>
              <a:t> et la Résilience devrait être consacré à </a:t>
            </a:r>
            <a:r>
              <a:rPr lang="nl-BE" dirty="0"/>
              <a:t>la </a:t>
            </a:r>
            <a:r>
              <a:rPr lang="nl-BE" dirty="0" err="1"/>
              <a:t>numérisation</a:t>
            </a:r>
            <a:r>
              <a:rPr lang="nl-BE" dirty="0"/>
              <a:t>.</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nl-BE" dirty="0"/>
              <a:t>3. </a:t>
            </a:r>
            <a:r>
              <a:rPr lang="nl-BE" dirty="0" err="1"/>
              <a:t>Renforcer</a:t>
            </a:r>
            <a:r>
              <a:rPr lang="nl-BE" dirty="0"/>
              <a:t> la </a:t>
            </a:r>
            <a:r>
              <a:rPr lang="nl-BE" dirty="0" err="1"/>
              <a:t>numérisation</a:t>
            </a:r>
            <a:endParaRPr lang="en-BE" dirty="0"/>
          </a:p>
        </p:txBody>
      </p:sp>
    </p:spTree>
    <p:extLst>
      <p:ext uri="{BB962C8B-B14F-4D97-AF65-F5344CB8AC3E}">
        <p14:creationId xmlns:p14="http://schemas.microsoft.com/office/powerpoint/2010/main" val="182317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fontScale="92500" lnSpcReduction="20000"/>
          </a:bodyPr>
          <a:lstStyle/>
          <a:p>
            <a:pPr marL="0" indent="0">
              <a:buNone/>
            </a:pPr>
            <a:r>
              <a:rPr lang="nl-BE" u="sng" dirty="0" err="1"/>
              <a:t>Recommandations</a:t>
            </a:r>
            <a:endParaRPr lang="nl-BE" u="sng" dirty="0"/>
          </a:p>
          <a:p>
            <a:pPr marL="0" indent="0">
              <a:buNone/>
            </a:pPr>
            <a:r>
              <a:rPr lang="fr-FR" dirty="0"/>
              <a:t>Nécessité d'une approche cohérente dans différents </a:t>
            </a:r>
            <a:r>
              <a:rPr lang="fr-FR" dirty="0" smtClean="0"/>
              <a:t>domaines </a:t>
            </a:r>
            <a:r>
              <a:rPr lang="nl-BE" dirty="0" smtClean="0"/>
              <a:t>:</a:t>
            </a:r>
            <a:endParaRPr lang="nl-BE" dirty="0"/>
          </a:p>
          <a:p>
            <a:r>
              <a:rPr lang="nl-BE" dirty="0" err="1"/>
              <a:t>Effets</a:t>
            </a:r>
            <a:r>
              <a:rPr lang="nl-BE" dirty="0"/>
              <a:t> des </a:t>
            </a:r>
            <a:r>
              <a:rPr lang="nl-BE" dirty="0" err="1"/>
              <a:t>investissements</a:t>
            </a:r>
            <a:r>
              <a:rPr lang="nl-BE" dirty="0"/>
              <a:t> dans les </a:t>
            </a:r>
            <a:r>
              <a:rPr lang="nl-BE" dirty="0" err="1"/>
              <a:t>technologies</a:t>
            </a:r>
            <a:r>
              <a:rPr lang="nl-BE" dirty="0"/>
              <a:t> </a:t>
            </a:r>
            <a:r>
              <a:rPr lang="nl-BE" dirty="0" err="1"/>
              <a:t>digitales</a:t>
            </a:r>
            <a:r>
              <a:rPr lang="nl-BE" dirty="0"/>
              <a:t> </a:t>
            </a:r>
            <a:r>
              <a:rPr lang="nl-BE" dirty="0" err="1"/>
              <a:t>dépendent</a:t>
            </a:r>
            <a:r>
              <a:rPr lang="nl-BE" dirty="0"/>
              <a:t> </a:t>
            </a:r>
            <a:r>
              <a:rPr lang="nl-BE" dirty="0" err="1"/>
              <a:t>aussi</a:t>
            </a:r>
            <a:r>
              <a:rPr lang="nl-BE" dirty="0"/>
              <a:t> de </a:t>
            </a:r>
            <a:r>
              <a:rPr lang="fr-FR" dirty="0"/>
              <a:t>la capacité en interne d'exploiter ces nouvelles technologies </a:t>
            </a:r>
            <a:r>
              <a:rPr lang="nl-BE" dirty="0"/>
              <a:t>(</a:t>
            </a:r>
            <a:r>
              <a:rPr lang="fr-FR" dirty="0"/>
              <a:t>les compétences, mais aussi les compétences de gestion et l'innovation organisationnelle</a:t>
            </a:r>
            <a:r>
              <a:rPr lang="nl-BE" dirty="0"/>
              <a:t>);</a:t>
            </a:r>
          </a:p>
          <a:p>
            <a:r>
              <a:rPr lang="fr-FR" dirty="0"/>
              <a:t>Une infrastructure large bande rapide, sûre et fiable </a:t>
            </a:r>
            <a:r>
              <a:rPr lang="nl-BE" dirty="0"/>
              <a:t>;</a:t>
            </a:r>
          </a:p>
          <a:p>
            <a:r>
              <a:rPr lang="nl-BE" dirty="0" err="1"/>
              <a:t>Besoin</a:t>
            </a:r>
            <a:r>
              <a:rPr lang="nl-BE" dirty="0"/>
              <a:t> de culture </a:t>
            </a:r>
            <a:r>
              <a:rPr lang="nl-BE" dirty="0" err="1"/>
              <a:t>numérique</a:t>
            </a:r>
            <a:r>
              <a:rPr lang="nl-BE" dirty="0"/>
              <a:t> (y </a:t>
            </a:r>
            <a:r>
              <a:rPr lang="nl-BE" dirty="0" err="1"/>
              <a:t>compris</a:t>
            </a:r>
            <a:r>
              <a:rPr lang="nl-BE" dirty="0"/>
              <a:t> PME et gouvernement) ;</a:t>
            </a:r>
          </a:p>
          <a:p>
            <a:r>
              <a:rPr lang="nl-BE" dirty="0" err="1"/>
              <a:t>Réglementation</a:t>
            </a:r>
            <a:r>
              <a:rPr lang="nl-BE" dirty="0"/>
              <a:t> </a:t>
            </a:r>
            <a:r>
              <a:rPr lang="fr-FR" dirty="0"/>
              <a:t>en phase avec l'économie numérique </a:t>
            </a:r>
            <a:r>
              <a:rPr lang="nl-BE" dirty="0"/>
              <a:t>;</a:t>
            </a:r>
          </a:p>
          <a:p>
            <a:r>
              <a:rPr lang="fr-FR" dirty="0"/>
              <a:t>Attention suffisante aux effets potentiellement négatifs des technologies numériques </a:t>
            </a:r>
            <a:r>
              <a:rPr lang="nl-BE" dirty="0"/>
              <a:t>(</a:t>
            </a:r>
            <a:r>
              <a:rPr lang="nl-BE" dirty="0" err="1"/>
              <a:t>vie</a:t>
            </a:r>
            <a:r>
              <a:rPr lang="nl-BE" dirty="0"/>
              <a:t> </a:t>
            </a:r>
            <a:r>
              <a:rPr lang="nl-BE" dirty="0" err="1"/>
              <a:t>privée</a:t>
            </a:r>
            <a:r>
              <a:rPr lang="nl-BE" dirty="0"/>
              <a:t>, </a:t>
            </a:r>
            <a:r>
              <a:rPr lang="nl-BE" dirty="0" err="1"/>
              <a:t>sécurité</a:t>
            </a:r>
            <a:r>
              <a:rPr lang="nl-BE" dirty="0"/>
              <a:t>, </a:t>
            </a:r>
            <a:r>
              <a:rPr lang="nl-BE" dirty="0" err="1"/>
              <a:t>transition</a:t>
            </a:r>
            <a:r>
              <a:rPr lang="nl-BE" dirty="0"/>
              <a:t> </a:t>
            </a:r>
            <a:r>
              <a:rPr lang="nl-BE" dirty="0" err="1"/>
              <a:t>juste</a:t>
            </a:r>
            <a:r>
              <a:rPr lang="nl-BE" dirty="0"/>
              <a:t>, </a:t>
            </a:r>
            <a:r>
              <a:rPr lang="en-BE" dirty="0"/>
              <a:t>             </a:t>
            </a:r>
            <a:r>
              <a:rPr lang="nl-BE" dirty="0"/>
              <a:t>e-</a:t>
            </a:r>
            <a:r>
              <a:rPr lang="nl-BE" dirty="0" err="1"/>
              <a:t>inclusion</a:t>
            </a:r>
            <a:r>
              <a:rPr lang="nl-BE" dirty="0"/>
              <a:t>…) =&gt; </a:t>
            </a:r>
            <a:r>
              <a:rPr lang="nl-BE" dirty="0" err="1"/>
              <a:t>demande</a:t>
            </a:r>
            <a:r>
              <a:rPr lang="nl-BE" dirty="0"/>
              <a:t> </a:t>
            </a:r>
            <a:r>
              <a:rPr lang="nl-BE" dirty="0" err="1"/>
              <a:t>une</a:t>
            </a:r>
            <a:r>
              <a:rPr lang="nl-BE" dirty="0"/>
              <a:t> </a:t>
            </a:r>
            <a:r>
              <a:rPr lang="nl-BE" dirty="0" err="1"/>
              <a:t>discussion</a:t>
            </a:r>
            <a:r>
              <a:rPr lang="nl-BE" dirty="0"/>
              <a:t> </a:t>
            </a:r>
            <a:r>
              <a:rPr lang="nl-BE" dirty="0" err="1"/>
              <a:t>avec</a:t>
            </a:r>
            <a:r>
              <a:rPr lang="nl-BE" dirty="0"/>
              <a:t> les stakeholders.</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nl-BE" dirty="0"/>
              <a:t>3. </a:t>
            </a:r>
            <a:r>
              <a:rPr lang="nl-BE" dirty="0" err="1"/>
              <a:t>Renforcer</a:t>
            </a:r>
            <a:r>
              <a:rPr lang="nl-BE" dirty="0"/>
              <a:t> la </a:t>
            </a:r>
            <a:r>
              <a:rPr lang="nl-BE" dirty="0" err="1"/>
              <a:t>numérisation</a:t>
            </a:r>
            <a:endParaRPr lang="en-BE" dirty="0"/>
          </a:p>
        </p:txBody>
      </p:sp>
    </p:spTree>
    <p:extLst>
      <p:ext uri="{BB962C8B-B14F-4D97-AF65-F5344CB8AC3E}">
        <p14:creationId xmlns:p14="http://schemas.microsoft.com/office/powerpoint/2010/main" val="321235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589103" cy="4424530"/>
          </a:xfrm>
        </p:spPr>
        <p:txBody>
          <a:bodyPr anchor="t">
            <a:normAutofit/>
          </a:bodyPr>
          <a:lstStyle/>
          <a:p>
            <a:pPr marL="0" indent="0">
              <a:buNone/>
            </a:pPr>
            <a:r>
              <a:rPr lang="nl-BE" u="sng" dirty="0" err="1"/>
              <a:t>Recommandations</a:t>
            </a:r>
            <a:endParaRPr lang="nl-BE" u="sng" dirty="0"/>
          </a:p>
          <a:p>
            <a:pPr marL="0" indent="0">
              <a:buNone/>
            </a:pPr>
            <a:r>
              <a:rPr lang="nl-BE" dirty="0"/>
              <a:t>Deux </a:t>
            </a:r>
            <a:r>
              <a:rPr lang="nl-BE" dirty="0" err="1"/>
              <a:t>applications</a:t>
            </a:r>
            <a:r>
              <a:rPr lang="nl-BE" dirty="0"/>
              <a:t> </a:t>
            </a:r>
            <a:r>
              <a:rPr lang="nl-BE" dirty="0" err="1"/>
              <a:t>qui</a:t>
            </a:r>
            <a:r>
              <a:rPr lang="nl-BE" dirty="0"/>
              <a:t> </a:t>
            </a:r>
            <a:r>
              <a:rPr lang="nl-BE" dirty="0" err="1"/>
              <a:t>devraient</a:t>
            </a:r>
            <a:r>
              <a:rPr lang="nl-BE" dirty="0"/>
              <a:t> </a:t>
            </a:r>
            <a:r>
              <a:rPr lang="nl-BE" dirty="0" err="1"/>
              <a:t>être</a:t>
            </a:r>
            <a:r>
              <a:rPr lang="nl-BE" dirty="0"/>
              <a:t> </a:t>
            </a:r>
            <a:r>
              <a:rPr lang="nl-BE" dirty="0" err="1"/>
              <a:t>stimulées</a:t>
            </a:r>
            <a:r>
              <a:rPr lang="nl-BE" dirty="0"/>
              <a:t> </a:t>
            </a:r>
            <a:r>
              <a:rPr lang="nl-BE" dirty="0" err="1"/>
              <a:t>davantage</a:t>
            </a:r>
            <a:r>
              <a:rPr lang="nl-BE" dirty="0"/>
              <a:t> :</a:t>
            </a:r>
          </a:p>
          <a:p>
            <a:pPr>
              <a:buFontTx/>
              <a:buChar char="-"/>
            </a:pPr>
            <a:r>
              <a:rPr lang="nl-BE" dirty="0"/>
              <a:t>E-commerce, attention </a:t>
            </a:r>
            <a:r>
              <a:rPr lang="nl-BE" dirty="0" err="1"/>
              <a:t>partic</a:t>
            </a:r>
            <a:r>
              <a:rPr lang="en-BE" dirty="0"/>
              <a:t>u</a:t>
            </a:r>
            <a:r>
              <a:rPr lang="fr-BE" dirty="0"/>
              <a:t>l</a:t>
            </a:r>
            <a:r>
              <a:rPr lang="en-BE" dirty="0" err="1"/>
              <a:t>i</a:t>
            </a:r>
            <a:r>
              <a:rPr lang="fr-BE" dirty="0"/>
              <a:t>è</a:t>
            </a:r>
            <a:r>
              <a:rPr lang="en-BE" dirty="0"/>
              <a:t>r</a:t>
            </a:r>
            <a:r>
              <a:rPr lang="fr-BE" dirty="0"/>
              <a:t>e</a:t>
            </a:r>
            <a:r>
              <a:rPr lang="nl-BE" dirty="0"/>
              <a:t> pour </a:t>
            </a:r>
            <a:r>
              <a:rPr lang="nl-BE" dirty="0" err="1"/>
              <a:t>le</a:t>
            </a:r>
            <a:r>
              <a:rPr lang="nl-BE" dirty="0"/>
              <a:t> commerce en </a:t>
            </a:r>
            <a:r>
              <a:rPr lang="nl-BE" dirty="0" err="1"/>
              <a:t>ligne</a:t>
            </a:r>
            <a:r>
              <a:rPr lang="nl-BE" dirty="0"/>
              <a:t> B2C</a:t>
            </a:r>
            <a:r>
              <a:rPr lang="en-BE" dirty="0"/>
              <a:t> </a:t>
            </a:r>
            <a:r>
              <a:rPr lang="nl-BE" dirty="0"/>
              <a:t>;</a:t>
            </a:r>
          </a:p>
          <a:p>
            <a:pPr>
              <a:buFontTx/>
              <a:buChar char="-"/>
            </a:pPr>
            <a:r>
              <a:rPr lang="nl-BE" dirty="0" err="1"/>
              <a:t>Télétravail</a:t>
            </a:r>
            <a:r>
              <a:rPr lang="nl-BE" dirty="0"/>
              <a:t> a </a:t>
            </a:r>
            <a:r>
              <a:rPr lang="fr-FR" dirty="0"/>
              <a:t>le potentiel d'accroître la productivité et d'améliorer le bien-être des travailleurs</a:t>
            </a:r>
            <a:r>
              <a:rPr lang="nl-BE" dirty="0"/>
              <a:t>, à </a:t>
            </a:r>
            <a:r>
              <a:rPr lang="nl-BE" dirty="0" err="1"/>
              <a:t>condition</a:t>
            </a:r>
            <a:r>
              <a:rPr lang="nl-BE" dirty="0"/>
              <a:t> </a:t>
            </a:r>
            <a:r>
              <a:rPr lang="nl-BE" dirty="0" err="1"/>
              <a:t>qu</a:t>
            </a:r>
            <a:r>
              <a:rPr lang="nl-BE" dirty="0"/>
              <a:t>’</a:t>
            </a:r>
            <a:r>
              <a:rPr lang="fr-FR" dirty="0"/>
              <a:t>un certain nombre de conditions </a:t>
            </a:r>
            <a:r>
              <a:rPr lang="fr-FR" dirty="0" err="1"/>
              <a:t>so</a:t>
            </a:r>
            <a:r>
              <a:rPr lang="en-BE" dirty="0" err="1"/>
              <a:t>i</a:t>
            </a:r>
            <a:r>
              <a:rPr lang="fr-BE" dirty="0"/>
              <a:t>e</a:t>
            </a:r>
            <a:r>
              <a:rPr lang="en-BE" dirty="0"/>
              <a:t>n</a:t>
            </a:r>
            <a:r>
              <a:rPr lang="fr-FR" dirty="0"/>
              <a:t>t remplies </a:t>
            </a:r>
            <a:r>
              <a:rPr lang="nl-BE" dirty="0"/>
              <a:t>=&gt; </a:t>
            </a:r>
            <a:r>
              <a:rPr lang="nl-BE" dirty="0" err="1"/>
              <a:t>besoin</a:t>
            </a:r>
            <a:r>
              <a:rPr lang="nl-BE" dirty="0"/>
              <a:t> des </a:t>
            </a:r>
            <a:r>
              <a:rPr lang="nl-BE" dirty="0" err="1"/>
              <a:t>accords-cadres</a:t>
            </a:r>
            <a:r>
              <a:rPr lang="en-BE" dirty="0"/>
              <a:t> </a:t>
            </a:r>
            <a:r>
              <a:rPr lang="en-BE" dirty="0" err="1"/>
              <a:t>lors</a:t>
            </a:r>
            <a:r>
              <a:rPr lang="en-BE" dirty="0"/>
              <a:t> </a:t>
            </a:r>
            <a:r>
              <a:rPr lang="nl-BE" dirty="0"/>
              <a:t>de </a:t>
            </a:r>
            <a:r>
              <a:rPr lang="nl-BE" dirty="0" err="1"/>
              <a:t>conventions</a:t>
            </a:r>
            <a:r>
              <a:rPr lang="nl-BE" dirty="0"/>
              <a:t> </a:t>
            </a:r>
            <a:r>
              <a:rPr lang="nl-BE" dirty="0" err="1"/>
              <a:t>collectives</a:t>
            </a:r>
            <a:r>
              <a:rPr lang="nl-BE" dirty="0"/>
              <a:t>. </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9367203" cy="1188720"/>
          </a:xfrm>
        </p:spPr>
        <p:txBody>
          <a:bodyPr>
            <a:normAutofit/>
          </a:bodyPr>
          <a:lstStyle/>
          <a:p>
            <a:r>
              <a:rPr lang="nl-BE" dirty="0"/>
              <a:t>3. </a:t>
            </a:r>
            <a:r>
              <a:rPr lang="nl-BE" dirty="0" err="1"/>
              <a:t>Renforcer</a:t>
            </a:r>
            <a:r>
              <a:rPr lang="nl-BE" dirty="0"/>
              <a:t> la </a:t>
            </a:r>
            <a:r>
              <a:rPr lang="nl-BE" dirty="0" err="1"/>
              <a:t>numérisation</a:t>
            </a:r>
            <a:endParaRPr lang="en-BE" dirty="0"/>
          </a:p>
        </p:txBody>
      </p:sp>
    </p:spTree>
    <p:extLst>
      <p:ext uri="{BB962C8B-B14F-4D97-AF65-F5344CB8AC3E}">
        <p14:creationId xmlns:p14="http://schemas.microsoft.com/office/powerpoint/2010/main" val="146980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lnSpcReduction="10000"/>
          </a:bodyPr>
          <a:lstStyle/>
          <a:p>
            <a:pPr marL="0" indent="0">
              <a:buNone/>
            </a:pPr>
            <a:r>
              <a:rPr lang="nl-BE" u="sng" dirty="0" err="1" smtClean="0"/>
              <a:t>Pourquoi</a:t>
            </a:r>
            <a:r>
              <a:rPr lang="nl-BE" u="sng" dirty="0" smtClean="0"/>
              <a:t> ?</a:t>
            </a:r>
            <a:endParaRPr lang="nl-BE" u="sng" dirty="0"/>
          </a:p>
          <a:p>
            <a:r>
              <a:rPr lang="fr-FR" dirty="0"/>
              <a:t>La création et la croissance des entreprises innovantes et la sortie des entreprises non viables sont </a:t>
            </a:r>
            <a:r>
              <a:rPr lang="fr-FR" dirty="0" smtClean="0"/>
              <a:t>essentielles </a:t>
            </a:r>
            <a:r>
              <a:rPr lang="fr-FR" dirty="0"/>
              <a:t>pour la croissance de la productivité ; </a:t>
            </a:r>
          </a:p>
          <a:p>
            <a:r>
              <a:rPr lang="fr-FR" dirty="0"/>
              <a:t>Les performances de la Belgique avant la crise </a:t>
            </a:r>
            <a:r>
              <a:rPr lang="en-BE" dirty="0"/>
              <a:t>d</a:t>
            </a:r>
            <a:r>
              <a:rPr lang="fr-BE" dirty="0"/>
              <a:t>e</a:t>
            </a:r>
            <a:r>
              <a:rPr lang="en-BE" dirty="0"/>
              <a:t> </a:t>
            </a:r>
            <a:r>
              <a:rPr lang="fr-BE" dirty="0"/>
              <a:t>l</a:t>
            </a:r>
            <a:r>
              <a:rPr lang="en-BE" dirty="0"/>
              <a:t>a </a:t>
            </a:r>
            <a:r>
              <a:rPr lang="fr-FR" dirty="0"/>
              <a:t>COVID</a:t>
            </a:r>
            <a:r>
              <a:rPr lang="en-BE" dirty="0"/>
              <a:t>-19</a:t>
            </a:r>
            <a:r>
              <a:rPr lang="fr-FR" dirty="0"/>
              <a:t> étaient déjà faibles en termes de création et de croissance des entreprises et risquent d'être encore plus mauvaises avec la crise actuelle ;</a:t>
            </a:r>
          </a:p>
          <a:p>
            <a:r>
              <a:rPr lang="fr-FR" dirty="0"/>
              <a:t>La Belgique a une part d’entreprises zombie élevée, et le risque existe que des entreprises structurellement non viables continuent à être soutenues en période de hausse du chômage. </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099" y="369493"/>
            <a:ext cx="10427899" cy="1188720"/>
          </a:xfrm>
        </p:spPr>
        <p:txBody>
          <a:bodyPr>
            <a:normAutofit fontScale="90000"/>
          </a:bodyPr>
          <a:lstStyle/>
          <a:p>
            <a:r>
              <a:rPr lang="nl-BE" dirty="0"/>
              <a:t>4. Importance de la </a:t>
            </a:r>
            <a:r>
              <a:rPr lang="nl-BE" dirty="0" err="1"/>
              <a:t>dynamique</a:t>
            </a:r>
            <a:r>
              <a:rPr lang="nl-BE" dirty="0"/>
              <a:t> </a:t>
            </a:r>
            <a:r>
              <a:rPr lang="nl-BE" dirty="0" err="1"/>
              <a:t>entrepreneuriale</a:t>
            </a:r>
            <a:endParaRPr lang="en-BE" dirty="0"/>
          </a:p>
        </p:txBody>
      </p:sp>
    </p:spTree>
    <p:extLst>
      <p:ext uri="{BB962C8B-B14F-4D97-AF65-F5344CB8AC3E}">
        <p14:creationId xmlns:p14="http://schemas.microsoft.com/office/powerpoint/2010/main" val="1015067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412397" y="2063977"/>
            <a:ext cx="10041665" cy="4424530"/>
          </a:xfrm>
        </p:spPr>
        <p:txBody>
          <a:bodyPr anchor="t">
            <a:normAutofit fontScale="92500" lnSpcReduction="10000"/>
          </a:bodyPr>
          <a:lstStyle/>
          <a:p>
            <a:pPr marL="0" indent="0">
              <a:buNone/>
            </a:pPr>
            <a:r>
              <a:rPr lang="nl-BE" u="sng" dirty="0" err="1"/>
              <a:t>Recommandations</a:t>
            </a:r>
            <a:endParaRPr lang="nl-BE" u="sng" dirty="0"/>
          </a:p>
          <a:p>
            <a:r>
              <a:rPr lang="fr-FR" dirty="0"/>
              <a:t>La suppression des rigidités pour la sortie d'entreprises non viables </a:t>
            </a:r>
            <a:r>
              <a:rPr lang="nl-BE" dirty="0" err="1"/>
              <a:t>structurellement</a:t>
            </a:r>
            <a:r>
              <a:rPr lang="nl-BE" dirty="0"/>
              <a:t> ;</a:t>
            </a:r>
          </a:p>
          <a:p>
            <a:r>
              <a:rPr lang="fr-FR" dirty="0"/>
              <a:t>Garantir des conditions et des incitations favorables aux start-ups et aux entreprises innovantes et veiller à ce qu'elles soient en mesure de </a:t>
            </a:r>
            <a:r>
              <a:rPr lang="fr-FR"/>
              <a:t>se développer</a:t>
            </a:r>
            <a:r>
              <a:rPr lang="en-BE" dirty="0"/>
              <a:t> :</a:t>
            </a:r>
            <a:endParaRPr lang="nl-BE" dirty="0"/>
          </a:p>
          <a:p>
            <a:pPr lvl="1"/>
            <a:r>
              <a:rPr lang="en-BE" dirty="0"/>
              <a:t>R</a:t>
            </a:r>
            <a:r>
              <a:rPr lang="fr-FR" dirty="0"/>
              <a:t>éduction de la charge administrative et une amélioration de la qualité de la réglementation </a:t>
            </a:r>
            <a:r>
              <a:rPr lang="nl-BE" dirty="0"/>
              <a:t>;</a:t>
            </a:r>
          </a:p>
          <a:p>
            <a:pPr lvl="1"/>
            <a:r>
              <a:rPr lang="nl-BE" dirty="0" err="1"/>
              <a:t>Incitants</a:t>
            </a:r>
            <a:r>
              <a:rPr lang="nl-BE" dirty="0"/>
              <a:t> </a:t>
            </a:r>
            <a:r>
              <a:rPr lang="nl-BE" dirty="0" err="1"/>
              <a:t>appropriés</a:t>
            </a:r>
            <a:r>
              <a:rPr lang="nl-BE" dirty="0"/>
              <a:t> (</a:t>
            </a:r>
            <a:r>
              <a:rPr lang="nl-BE" dirty="0" err="1"/>
              <a:t>p.ex</a:t>
            </a:r>
            <a:r>
              <a:rPr lang="nl-BE" dirty="0"/>
              <a:t>. adapter </a:t>
            </a:r>
            <a:r>
              <a:rPr lang="nl-BE" dirty="0" err="1"/>
              <a:t>le</a:t>
            </a:r>
            <a:r>
              <a:rPr lang="nl-BE" dirty="0"/>
              <a:t> soutien en R&amp;D </a:t>
            </a:r>
            <a:r>
              <a:rPr lang="fr-FR" dirty="0"/>
              <a:t>pour mieux atteindre les jeunes entreprises</a:t>
            </a:r>
            <a:r>
              <a:rPr lang="nl-BE" dirty="0"/>
              <a:t>) ;</a:t>
            </a:r>
          </a:p>
          <a:p>
            <a:pPr lvl="1"/>
            <a:r>
              <a:rPr lang="en-BE" dirty="0"/>
              <a:t>D</a:t>
            </a:r>
            <a:r>
              <a:rPr lang="fr-FR" dirty="0" err="1"/>
              <a:t>isponibilité</a:t>
            </a:r>
            <a:r>
              <a:rPr lang="fr-FR" dirty="0"/>
              <a:t> et</a:t>
            </a:r>
            <a:r>
              <a:rPr lang="en-BE" dirty="0"/>
              <a:t> </a:t>
            </a:r>
            <a:r>
              <a:rPr lang="fr-FR" dirty="0"/>
              <a:t>utilisation d'un financement adapté </a:t>
            </a:r>
            <a:r>
              <a:rPr lang="nl-BE" dirty="0"/>
              <a:t>;</a:t>
            </a:r>
          </a:p>
          <a:p>
            <a:pPr lvl="1"/>
            <a:r>
              <a:rPr lang="nl-BE" dirty="0" err="1"/>
              <a:t>Stimuler</a:t>
            </a:r>
            <a:r>
              <a:rPr lang="nl-BE" dirty="0"/>
              <a:t> </a:t>
            </a:r>
            <a:r>
              <a:rPr lang="nl-BE" dirty="0" err="1"/>
              <a:t>une</a:t>
            </a:r>
            <a:r>
              <a:rPr lang="nl-BE" dirty="0"/>
              <a:t> culture </a:t>
            </a:r>
            <a:r>
              <a:rPr lang="nl-BE" dirty="0" err="1"/>
              <a:t>entrepreneuriale</a:t>
            </a:r>
            <a:r>
              <a:rPr lang="nl-BE" dirty="0"/>
              <a:t>.</a:t>
            </a:r>
          </a:p>
        </p:txBody>
      </p:sp>
      <p:sp>
        <p:nvSpPr>
          <p:cNvPr id="7" name="Titel 1">
            <a:extLst>
              <a:ext uri="{FF2B5EF4-FFF2-40B4-BE49-F238E27FC236}">
                <a16:creationId xmlns:a16="http://schemas.microsoft.com/office/drawing/2014/main" id="{B005E2D8-3B8B-4D25-8DD6-17628FE877E8}"/>
              </a:ext>
            </a:extLst>
          </p:cNvPr>
          <p:cNvSpPr>
            <a:spLocks noGrp="1"/>
          </p:cNvSpPr>
          <p:nvPr>
            <p:ph type="title"/>
          </p:nvPr>
        </p:nvSpPr>
        <p:spPr>
          <a:xfrm>
            <a:off x="1764100" y="369493"/>
            <a:ext cx="10214540" cy="1188720"/>
          </a:xfrm>
        </p:spPr>
        <p:txBody>
          <a:bodyPr>
            <a:normAutofit fontScale="90000"/>
          </a:bodyPr>
          <a:lstStyle/>
          <a:p>
            <a:r>
              <a:rPr lang="nl-BE" dirty="0"/>
              <a:t>4. </a:t>
            </a:r>
            <a:r>
              <a:rPr lang="fr-FR" dirty="0"/>
              <a:t>Importance de la dynamique entrepreneuriale</a:t>
            </a:r>
            <a:endParaRPr lang="en-BE" dirty="0"/>
          </a:p>
        </p:txBody>
      </p:sp>
    </p:spTree>
    <p:extLst>
      <p:ext uri="{BB962C8B-B14F-4D97-AF65-F5344CB8AC3E}">
        <p14:creationId xmlns:p14="http://schemas.microsoft.com/office/powerpoint/2010/main" val="243474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6BE8E-EC4B-45A2-A385-45E71EB19045}"/>
              </a:ext>
            </a:extLst>
          </p:cNvPr>
          <p:cNvSpPr>
            <a:spLocks noGrp="1"/>
          </p:cNvSpPr>
          <p:nvPr>
            <p:ph type="title"/>
          </p:nvPr>
        </p:nvSpPr>
        <p:spPr>
          <a:xfrm>
            <a:off x="1653363" y="365760"/>
            <a:ext cx="9367203" cy="1188720"/>
          </a:xfrm>
        </p:spPr>
        <p:txBody>
          <a:bodyPr>
            <a:normAutofit/>
          </a:bodyPr>
          <a:lstStyle/>
          <a:p>
            <a:r>
              <a:rPr lang="nl-BE" dirty="0" err="1"/>
              <a:t>Structure</a:t>
            </a:r>
            <a:r>
              <a:rPr lang="nl-BE" dirty="0"/>
              <a:t> de la </a:t>
            </a:r>
            <a:r>
              <a:rPr lang="nl-BE" dirty="0" err="1"/>
              <a:t>présentation</a:t>
            </a:r>
            <a:endParaRPr lang="en-BE"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653363" y="2176272"/>
            <a:ext cx="9367204" cy="4041648"/>
          </a:xfrm>
        </p:spPr>
        <p:txBody>
          <a:bodyPr anchor="t">
            <a:normAutofit/>
          </a:bodyPr>
          <a:lstStyle/>
          <a:p>
            <a:pPr marL="0" indent="0">
              <a:buNone/>
            </a:pPr>
            <a:r>
              <a:rPr lang="nl-BE" sz="2400" dirty="0"/>
              <a:t>1/ </a:t>
            </a:r>
            <a:r>
              <a:rPr lang="nl-BE" sz="2400" dirty="0" err="1"/>
              <a:t>Importance</a:t>
            </a:r>
            <a:r>
              <a:rPr lang="nl-BE" sz="2400" dirty="0"/>
              <a:t> de la </a:t>
            </a:r>
            <a:r>
              <a:rPr lang="nl-BE" sz="2400" dirty="0" err="1"/>
              <a:t>croissance</a:t>
            </a:r>
            <a:r>
              <a:rPr lang="nl-BE" sz="2400" dirty="0"/>
              <a:t> de la </a:t>
            </a:r>
            <a:r>
              <a:rPr lang="nl-BE" sz="2400" dirty="0" err="1"/>
              <a:t>productivité</a:t>
            </a:r>
            <a:endParaRPr lang="nl-BE" sz="2400" dirty="0"/>
          </a:p>
          <a:p>
            <a:pPr marL="0" indent="0">
              <a:buNone/>
            </a:pPr>
            <a:endParaRPr lang="nl-BE" sz="2400" dirty="0"/>
          </a:p>
          <a:p>
            <a:pPr marL="0" indent="0">
              <a:buNone/>
            </a:pPr>
            <a:r>
              <a:rPr lang="nl-BE" sz="2400" dirty="0"/>
              <a:t>2/ </a:t>
            </a:r>
            <a:r>
              <a:rPr lang="nl-BE" sz="2400" dirty="0" err="1"/>
              <a:t>Situation</a:t>
            </a:r>
            <a:r>
              <a:rPr lang="nl-BE" sz="2400" dirty="0"/>
              <a:t> </a:t>
            </a:r>
            <a:r>
              <a:rPr lang="nl-BE" sz="2400" dirty="0" err="1"/>
              <a:t>avant</a:t>
            </a:r>
            <a:r>
              <a:rPr lang="nl-BE" sz="2400" dirty="0"/>
              <a:t> la </a:t>
            </a:r>
            <a:r>
              <a:rPr lang="nl-BE" sz="2400" dirty="0" err="1"/>
              <a:t>crise</a:t>
            </a:r>
            <a:r>
              <a:rPr lang="nl-BE" sz="2400" dirty="0"/>
              <a:t> de la COVID-19</a:t>
            </a:r>
            <a:endParaRPr lang="en-BE" sz="2400" dirty="0"/>
          </a:p>
          <a:p>
            <a:pPr marL="0" indent="0">
              <a:buNone/>
            </a:pPr>
            <a:endParaRPr lang="nl-BE" sz="2400" dirty="0"/>
          </a:p>
          <a:p>
            <a:pPr marL="0" indent="0">
              <a:buNone/>
            </a:pPr>
            <a:r>
              <a:rPr lang="nl-BE" sz="2400" dirty="0"/>
              <a:t>3/ </a:t>
            </a:r>
            <a:r>
              <a:rPr lang="nl-BE" sz="2400" dirty="0" err="1"/>
              <a:t>Canaux</a:t>
            </a:r>
            <a:r>
              <a:rPr lang="nl-BE" sz="2400" dirty="0"/>
              <a:t> de transmission </a:t>
            </a:r>
            <a:r>
              <a:rPr lang="nl-BE" sz="2400" dirty="0" err="1"/>
              <a:t>potentiels</a:t>
            </a:r>
            <a:r>
              <a:rPr lang="nl-BE" sz="2400" dirty="0"/>
              <a:t> de </a:t>
            </a:r>
            <a:r>
              <a:rPr lang="nl-BE" sz="2400" dirty="0" err="1"/>
              <a:t>l’impact</a:t>
            </a:r>
            <a:r>
              <a:rPr lang="nl-BE" sz="2400" dirty="0"/>
              <a:t> de la COVID-19 </a:t>
            </a:r>
            <a:r>
              <a:rPr lang="nl-BE" sz="2400" dirty="0" err="1"/>
              <a:t>sur</a:t>
            </a:r>
            <a:r>
              <a:rPr lang="nl-BE" sz="2400" dirty="0"/>
              <a:t> la </a:t>
            </a:r>
            <a:r>
              <a:rPr lang="nl-BE" sz="2400" dirty="0" err="1"/>
              <a:t>croissance</a:t>
            </a:r>
            <a:r>
              <a:rPr lang="nl-BE" sz="2400" dirty="0"/>
              <a:t> de la </a:t>
            </a:r>
            <a:r>
              <a:rPr lang="nl-BE" sz="2400" dirty="0" err="1"/>
              <a:t>productivité</a:t>
            </a:r>
            <a:endParaRPr lang="nl-BE" sz="2400" dirty="0"/>
          </a:p>
          <a:p>
            <a:pPr marL="0" indent="0">
              <a:buNone/>
            </a:pPr>
            <a:endParaRPr lang="nl-BE" sz="2400" dirty="0"/>
          </a:p>
          <a:p>
            <a:pPr marL="0" indent="0">
              <a:buNone/>
            </a:pPr>
            <a:r>
              <a:rPr lang="nl-BE" sz="2400" dirty="0"/>
              <a:t>4/ </a:t>
            </a:r>
            <a:r>
              <a:rPr lang="nl-BE" sz="2400" dirty="0" err="1"/>
              <a:t>Axes</a:t>
            </a:r>
            <a:r>
              <a:rPr lang="nl-BE" sz="2400" dirty="0"/>
              <a:t> </a:t>
            </a:r>
            <a:r>
              <a:rPr lang="nl-BE" sz="2400" dirty="0" err="1"/>
              <a:t>prioritaires</a:t>
            </a:r>
            <a:r>
              <a:rPr lang="nl-BE" sz="2400" dirty="0"/>
              <a:t> pour </a:t>
            </a:r>
            <a:r>
              <a:rPr lang="nl-BE" sz="2400" dirty="0" err="1"/>
              <a:t>l’action</a:t>
            </a:r>
            <a:r>
              <a:rPr lang="nl-BE" sz="2400" dirty="0"/>
              <a:t> </a:t>
            </a:r>
            <a:r>
              <a:rPr lang="nl-BE" sz="2400" dirty="0" err="1"/>
              <a:t>politique</a:t>
            </a:r>
            <a:endParaRPr lang="en-BE" sz="2400" dirty="0"/>
          </a:p>
        </p:txBody>
      </p:sp>
    </p:spTree>
    <p:extLst>
      <p:ext uri="{BB962C8B-B14F-4D97-AF65-F5344CB8AC3E}">
        <p14:creationId xmlns:p14="http://schemas.microsoft.com/office/powerpoint/2010/main" val="18288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24C34B-F92D-449F-BE06-0F5BFC6FD94E}"/>
              </a:ext>
            </a:extLst>
          </p:cNvPr>
          <p:cNvSpPr>
            <a:spLocks noGrp="1"/>
          </p:cNvSpPr>
          <p:nvPr>
            <p:ph type="ctrTitle"/>
          </p:nvPr>
        </p:nvSpPr>
        <p:spPr>
          <a:xfrm>
            <a:off x="1524000" y="2443517"/>
            <a:ext cx="9144000" cy="1564716"/>
          </a:xfrm>
        </p:spPr>
        <p:txBody>
          <a:bodyPr>
            <a:normAutofit/>
          </a:bodyPr>
          <a:lstStyle/>
          <a:p>
            <a:pPr algn="l"/>
            <a:r>
              <a:rPr lang="nl-BE" sz="4800" dirty="0" err="1"/>
              <a:t>Importance</a:t>
            </a:r>
            <a:r>
              <a:rPr lang="nl-BE" sz="4800" dirty="0"/>
              <a:t> de la </a:t>
            </a:r>
            <a:r>
              <a:rPr lang="nl-BE" sz="4800" dirty="0" err="1"/>
              <a:t>croissance</a:t>
            </a:r>
            <a:r>
              <a:rPr lang="nl-BE" sz="4800" dirty="0"/>
              <a:t> de la </a:t>
            </a:r>
            <a:r>
              <a:rPr lang="nl-BE" sz="4800" dirty="0" err="1"/>
              <a:t>productivité</a:t>
            </a:r>
            <a:endParaRPr lang="en-BE" sz="4800" dirty="0"/>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5170FD49-C773-442E-8854-59396EB7238A}"/>
              </a:ext>
            </a:extLst>
          </p:cNvPr>
          <p:cNvSpPr>
            <a:spLocks noGrp="1"/>
          </p:cNvSpPr>
          <p:nvPr>
            <p:ph idx="1"/>
          </p:nvPr>
        </p:nvSpPr>
        <p:spPr>
          <a:xfrm>
            <a:off x="1653363" y="2176272"/>
            <a:ext cx="9367204" cy="4041648"/>
          </a:xfrm>
        </p:spPr>
        <p:txBody>
          <a:bodyPr anchor="t">
            <a:normAutofit/>
          </a:bodyPr>
          <a:lstStyle/>
          <a:p>
            <a:pPr marL="0" indent="0">
              <a:buNone/>
            </a:pPr>
            <a:r>
              <a:rPr lang="nl-BE" sz="2400" dirty="0"/>
              <a:t>1/ La </a:t>
            </a:r>
            <a:r>
              <a:rPr lang="nl-BE" sz="2400" dirty="0" err="1"/>
              <a:t>croissance</a:t>
            </a:r>
            <a:r>
              <a:rPr lang="nl-BE" sz="2400" dirty="0"/>
              <a:t> de la </a:t>
            </a:r>
            <a:r>
              <a:rPr lang="nl-BE" sz="2400" dirty="0" err="1"/>
              <a:t>productivité</a:t>
            </a:r>
            <a:r>
              <a:rPr lang="nl-BE" sz="2400" dirty="0"/>
              <a:t> </a:t>
            </a:r>
            <a:r>
              <a:rPr lang="nl-BE" sz="2400" dirty="0" err="1"/>
              <a:t>détermine</a:t>
            </a:r>
            <a:r>
              <a:rPr lang="nl-BE" sz="2400" dirty="0"/>
              <a:t> la </a:t>
            </a:r>
            <a:r>
              <a:rPr lang="nl-BE" sz="2400" dirty="0" err="1"/>
              <a:t>croissance</a:t>
            </a:r>
            <a:r>
              <a:rPr lang="nl-BE" sz="2400" dirty="0"/>
              <a:t> </a:t>
            </a:r>
            <a:r>
              <a:rPr lang="nl-BE" sz="2400" dirty="0" err="1"/>
              <a:t>économique</a:t>
            </a:r>
            <a:r>
              <a:rPr lang="nl-BE" sz="2400" dirty="0"/>
              <a:t> et </a:t>
            </a:r>
            <a:r>
              <a:rPr lang="nl-BE" sz="2400" dirty="0" err="1"/>
              <a:t>l’évolution</a:t>
            </a:r>
            <a:r>
              <a:rPr lang="nl-BE" sz="2400" dirty="0"/>
              <a:t> de la </a:t>
            </a:r>
            <a:r>
              <a:rPr lang="nl-BE" sz="2400" dirty="0" err="1"/>
              <a:t>qualité</a:t>
            </a:r>
            <a:r>
              <a:rPr lang="nl-BE" sz="2400" dirty="0"/>
              <a:t> de </a:t>
            </a:r>
            <a:r>
              <a:rPr lang="nl-BE" sz="2400" dirty="0" err="1"/>
              <a:t>vie</a:t>
            </a:r>
            <a:r>
              <a:rPr lang="nl-BE" sz="2400" dirty="0"/>
              <a:t>, </a:t>
            </a:r>
            <a:r>
              <a:rPr lang="nl-BE" sz="2400" dirty="0" err="1"/>
              <a:t>ainsi</a:t>
            </a:r>
            <a:r>
              <a:rPr lang="nl-BE" sz="2400" dirty="0"/>
              <a:t> que la marge de manoeuvre nécessaire à </a:t>
            </a:r>
            <a:r>
              <a:rPr lang="nl-BE" sz="2400" dirty="0" err="1"/>
              <a:t>relever</a:t>
            </a:r>
            <a:r>
              <a:rPr lang="nl-BE" sz="2400" dirty="0"/>
              <a:t> les </a:t>
            </a:r>
            <a:r>
              <a:rPr lang="nl-BE" sz="2400" dirty="0" err="1" smtClean="0"/>
              <a:t>défis</a:t>
            </a:r>
            <a:r>
              <a:rPr lang="nl-BE" sz="2400" dirty="0" smtClean="0"/>
              <a:t> ;</a:t>
            </a:r>
            <a:endParaRPr lang="nl-BE" sz="2400" dirty="0"/>
          </a:p>
          <a:p>
            <a:pPr marL="0" indent="0">
              <a:buNone/>
            </a:pPr>
            <a:endParaRPr lang="nl-BE" sz="2400" dirty="0"/>
          </a:p>
          <a:p>
            <a:pPr marL="0" indent="0">
              <a:buNone/>
            </a:pPr>
            <a:r>
              <a:rPr lang="nl-BE" sz="2400" dirty="0"/>
              <a:t>2/ La </a:t>
            </a:r>
            <a:r>
              <a:rPr lang="nl-BE" sz="2400" dirty="0" err="1"/>
              <a:t>croissance</a:t>
            </a:r>
            <a:r>
              <a:rPr lang="nl-BE" sz="2400" dirty="0"/>
              <a:t> de la </a:t>
            </a:r>
            <a:r>
              <a:rPr lang="nl-BE" sz="2400" dirty="0" err="1"/>
              <a:t>productivité</a:t>
            </a:r>
            <a:r>
              <a:rPr lang="nl-BE" sz="2400" dirty="0"/>
              <a:t> </a:t>
            </a:r>
            <a:r>
              <a:rPr lang="nl-BE" sz="2400" dirty="0" err="1"/>
              <a:t>est</a:t>
            </a:r>
            <a:r>
              <a:rPr lang="nl-BE" sz="2400" dirty="0"/>
              <a:t> importante pour la </a:t>
            </a:r>
            <a:r>
              <a:rPr lang="nl-BE" sz="2400" dirty="0" err="1"/>
              <a:t>gestion</a:t>
            </a:r>
            <a:r>
              <a:rPr lang="nl-BE" sz="2400" dirty="0"/>
              <a:t> de </a:t>
            </a:r>
            <a:r>
              <a:rPr lang="nl-BE" sz="2400" dirty="0" err="1"/>
              <a:t>risques</a:t>
            </a:r>
            <a:r>
              <a:rPr lang="nl-BE" sz="2400" dirty="0"/>
              <a:t> dans </a:t>
            </a:r>
            <a:r>
              <a:rPr lang="nl-BE" sz="2400" dirty="0" err="1"/>
              <a:t>une</a:t>
            </a:r>
            <a:r>
              <a:rPr lang="nl-BE" sz="2400" dirty="0"/>
              <a:t> </a:t>
            </a:r>
            <a:r>
              <a:rPr lang="nl-BE" sz="2400" dirty="0" err="1" smtClean="0"/>
              <a:t>société</a:t>
            </a:r>
            <a:r>
              <a:rPr lang="nl-BE" sz="2400" dirty="0" smtClean="0"/>
              <a:t> :</a:t>
            </a:r>
            <a:endParaRPr lang="nl-BE" sz="2400" dirty="0"/>
          </a:p>
          <a:p>
            <a:pPr marL="0" indent="0">
              <a:buNone/>
            </a:pPr>
            <a:r>
              <a:rPr lang="nl-BE" sz="2400" dirty="0"/>
              <a:t>	- </a:t>
            </a:r>
            <a:r>
              <a:rPr lang="nl-BE" sz="2400" dirty="0" err="1"/>
              <a:t>durable</a:t>
            </a:r>
            <a:endParaRPr lang="nl-BE" sz="2400" dirty="0"/>
          </a:p>
          <a:p>
            <a:pPr marL="0" indent="0">
              <a:buNone/>
            </a:pPr>
            <a:r>
              <a:rPr lang="nl-BE" sz="2400" dirty="0"/>
              <a:t>	- </a:t>
            </a:r>
            <a:r>
              <a:rPr lang="nl-BE" sz="2400" dirty="0" err="1"/>
              <a:t>inclusive</a:t>
            </a:r>
            <a:r>
              <a:rPr lang="nl-BE" sz="2400" dirty="0"/>
              <a:t>.</a:t>
            </a:r>
            <a:endParaRPr lang="en-BE" sz="2400" dirty="0"/>
          </a:p>
        </p:txBody>
      </p:sp>
    </p:spTree>
    <p:extLst>
      <p:ext uri="{BB962C8B-B14F-4D97-AF65-F5344CB8AC3E}">
        <p14:creationId xmlns:p14="http://schemas.microsoft.com/office/powerpoint/2010/main" val="280471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24C34B-F92D-449F-BE06-0F5BFC6FD94E}"/>
              </a:ext>
            </a:extLst>
          </p:cNvPr>
          <p:cNvSpPr>
            <a:spLocks noGrp="1"/>
          </p:cNvSpPr>
          <p:nvPr>
            <p:ph type="ctrTitle"/>
          </p:nvPr>
        </p:nvSpPr>
        <p:spPr>
          <a:xfrm>
            <a:off x="1524000" y="2245809"/>
            <a:ext cx="9144000" cy="1564716"/>
          </a:xfrm>
        </p:spPr>
        <p:txBody>
          <a:bodyPr>
            <a:normAutofit/>
          </a:bodyPr>
          <a:lstStyle/>
          <a:p>
            <a:pPr algn="l"/>
            <a:r>
              <a:rPr lang="nl-BE" sz="4800" dirty="0" err="1"/>
              <a:t>Situation</a:t>
            </a:r>
            <a:r>
              <a:rPr lang="nl-BE" sz="4800" dirty="0"/>
              <a:t> </a:t>
            </a:r>
            <a:r>
              <a:rPr lang="nl-BE" sz="4800" dirty="0" err="1"/>
              <a:t>avant</a:t>
            </a:r>
            <a:r>
              <a:rPr lang="nl-BE" sz="4800" dirty="0"/>
              <a:t> COVID-19</a:t>
            </a:r>
            <a:endParaRPr lang="en-BE" sz="4800" dirty="0"/>
          </a:p>
        </p:txBody>
      </p:sp>
      <p:sp>
        <p:nvSpPr>
          <p:cNvPr id="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86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2B21C7A7-D43C-4B97-870B-EF28F005D257}"/>
              </a:ext>
            </a:extLst>
          </p:cNvPr>
          <p:cNvSpPr/>
          <p:nvPr/>
        </p:nvSpPr>
        <p:spPr>
          <a:xfrm>
            <a:off x="721394" y="2687026"/>
            <a:ext cx="3604913" cy="2031325"/>
          </a:xfrm>
          <a:prstGeom prst="rect">
            <a:avLst/>
          </a:prstGeom>
          <a:solidFill>
            <a:schemeClr val="bg1"/>
          </a:solidFill>
        </p:spPr>
        <p:txBody>
          <a:bodyPr wrap="square">
            <a:spAutoFit/>
          </a:bodyPr>
          <a:lstStyle/>
          <a:p>
            <a:r>
              <a:rPr lang="nl-NL" sz="2100" dirty="0"/>
              <a:t>1/ </a:t>
            </a:r>
            <a:r>
              <a:rPr lang="fr-FR" sz="2100" dirty="0"/>
              <a:t>Ralentissement généralisé de la croissance de la productivité visible avant la crise économique et financière de 2008 mais renforcé par cette dernière, en Belgique</a:t>
            </a:r>
            <a:r>
              <a:rPr lang="nl-NL" sz="2100" dirty="0"/>
              <a:t>.</a:t>
            </a:r>
          </a:p>
        </p:txBody>
      </p:sp>
      <p:sp>
        <p:nvSpPr>
          <p:cNvPr id="9" name="Rectangle 8">
            <a:extLst>
              <a:ext uri="{FF2B5EF4-FFF2-40B4-BE49-F238E27FC236}">
                <a16:creationId xmlns:a16="http://schemas.microsoft.com/office/drawing/2014/main" id="{3E96D8BB-5CB9-48DB-8F62-83D5A5D28B9E}"/>
              </a:ext>
            </a:extLst>
          </p:cNvPr>
          <p:cNvSpPr/>
          <p:nvPr/>
        </p:nvSpPr>
        <p:spPr>
          <a:xfrm>
            <a:off x="4342349" y="1622584"/>
            <a:ext cx="7436366" cy="1092607"/>
          </a:xfrm>
          <a:prstGeom prst="rect">
            <a:avLst/>
          </a:prstGeom>
        </p:spPr>
        <p:txBody>
          <a:bodyPr wrap="square">
            <a:spAutoFit/>
          </a:bodyPr>
          <a:lstStyle/>
          <a:p>
            <a:pPr>
              <a:spcAft>
                <a:spcPts val="600"/>
              </a:spcAft>
            </a:pPr>
            <a:r>
              <a:rPr lang="fr-FR" sz="2000" dirty="0"/>
              <a:t>Tableau 1 : Taux de croissance annuel moyen de la productivité horaire du travail, Economie totale</a:t>
            </a:r>
          </a:p>
          <a:p>
            <a:pPr>
              <a:spcAft>
                <a:spcPts val="600"/>
              </a:spcAft>
            </a:pPr>
            <a:r>
              <a:rPr lang="fr-FR" sz="2000" dirty="0"/>
              <a:t>En %</a:t>
            </a:r>
          </a:p>
        </p:txBody>
      </p:sp>
      <p:sp>
        <p:nvSpPr>
          <p:cNvPr id="11" name="Rectangle 10">
            <a:extLst>
              <a:ext uri="{FF2B5EF4-FFF2-40B4-BE49-F238E27FC236}">
                <a16:creationId xmlns:a16="http://schemas.microsoft.com/office/drawing/2014/main" id="{D15F289A-71FE-42CB-82A5-F4E9B196ECA0}"/>
              </a:ext>
            </a:extLst>
          </p:cNvPr>
          <p:cNvSpPr/>
          <p:nvPr/>
        </p:nvSpPr>
        <p:spPr>
          <a:xfrm>
            <a:off x="4326307" y="6332441"/>
            <a:ext cx="6096000" cy="369332"/>
          </a:xfrm>
          <a:prstGeom prst="rect">
            <a:avLst/>
          </a:prstGeom>
        </p:spPr>
        <p:txBody>
          <a:bodyPr>
            <a:spAutoFit/>
          </a:bodyPr>
          <a:lstStyle/>
          <a:p>
            <a:pPr>
              <a:spcAft>
                <a:spcPts val="600"/>
              </a:spcAft>
            </a:pPr>
            <a:r>
              <a:rPr lang="fr-FR" dirty="0"/>
              <a:t>Source : Eurostat, Comptes Nationaux,</a:t>
            </a:r>
            <a:r>
              <a:rPr lang="en-BE" dirty="0"/>
              <a:t> </a:t>
            </a:r>
            <a:r>
              <a:rPr lang="fr-FR" dirty="0"/>
              <a:t>octobre 2020.</a:t>
            </a:r>
            <a:endParaRPr lang="en-BE" dirty="0"/>
          </a:p>
        </p:txBody>
      </p:sp>
      <p:graphicFrame>
        <p:nvGraphicFramePr>
          <p:cNvPr id="13" name="Content Placeholder 12">
            <a:extLst>
              <a:ext uri="{FF2B5EF4-FFF2-40B4-BE49-F238E27FC236}">
                <a16:creationId xmlns:a16="http://schemas.microsoft.com/office/drawing/2014/main" id="{08C2D16A-46CF-47D8-A54F-2C7E284F202D}"/>
              </a:ext>
            </a:extLst>
          </p:cNvPr>
          <p:cNvGraphicFramePr>
            <a:graphicFrameLocks noGrp="1"/>
          </p:cNvGraphicFramePr>
          <p:nvPr>
            <p:ph idx="1"/>
            <p:extLst>
              <p:ext uri="{D42A27DB-BD31-4B8C-83A1-F6EECF244321}">
                <p14:modId xmlns:p14="http://schemas.microsoft.com/office/powerpoint/2010/main" val="448170306"/>
              </p:ext>
            </p:extLst>
          </p:nvPr>
        </p:nvGraphicFramePr>
        <p:xfrm>
          <a:off x="4438601" y="2687026"/>
          <a:ext cx="7247022" cy="3489188"/>
        </p:xfrm>
        <a:graphic>
          <a:graphicData uri="http://schemas.openxmlformats.org/drawingml/2006/table">
            <a:tbl>
              <a:tblPr firstRow="1" firstCol="1" bandRow="1">
                <a:tableStyleId>{7E9639D4-E3E2-4D34-9284-5A2195B3D0D7}</a:tableStyleId>
              </a:tblPr>
              <a:tblGrid>
                <a:gridCol w="1811555">
                  <a:extLst>
                    <a:ext uri="{9D8B030D-6E8A-4147-A177-3AD203B41FA5}">
                      <a16:colId xmlns:a16="http://schemas.microsoft.com/office/drawing/2014/main" val="3889912241"/>
                    </a:ext>
                  </a:extLst>
                </a:gridCol>
                <a:gridCol w="1811555">
                  <a:extLst>
                    <a:ext uri="{9D8B030D-6E8A-4147-A177-3AD203B41FA5}">
                      <a16:colId xmlns:a16="http://schemas.microsoft.com/office/drawing/2014/main" val="2281628283"/>
                    </a:ext>
                  </a:extLst>
                </a:gridCol>
                <a:gridCol w="1812357">
                  <a:extLst>
                    <a:ext uri="{9D8B030D-6E8A-4147-A177-3AD203B41FA5}">
                      <a16:colId xmlns:a16="http://schemas.microsoft.com/office/drawing/2014/main" val="1767111155"/>
                    </a:ext>
                  </a:extLst>
                </a:gridCol>
                <a:gridCol w="1811555">
                  <a:extLst>
                    <a:ext uri="{9D8B030D-6E8A-4147-A177-3AD203B41FA5}">
                      <a16:colId xmlns:a16="http://schemas.microsoft.com/office/drawing/2014/main" val="514499624"/>
                    </a:ext>
                  </a:extLst>
                </a:gridCol>
              </a:tblGrid>
              <a:tr h="316589">
                <a:tc>
                  <a:txBody>
                    <a:bodyPr/>
                    <a:lstStyle/>
                    <a:p>
                      <a:pPr algn="ctr">
                        <a:lnSpc>
                          <a:spcPts val="1000"/>
                        </a:lnSpc>
                        <a:spcAft>
                          <a:spcPts val="0"/>
                        </a:spcAft>
                      </a:pPr>
                      <a:r>
                        <a:rPr lang="fr-BE" sz="1800" dirty="0">
                          <a:solidFill>
                            <a:sysClr val="windowText" lastClr="000000"/>
                          </a:solidFill>
                          <a:effectLst/>
                        </a:rPr>
                        <a:t> </a:t>
                      </a:r>
                      <a:endParaRPr lang="en-BE" sz="1800"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rgbClr val="FFC000"/>
                    </a:solidFill>
                  </a:tcPr>
                </a:tc>
                <a:tc>
                  <a:txBody>
                    <a:bodyPr/>
                    <a:lstStyle/>
                    <a:p>
                      <a:pPr algn="ctr">
                        <a:lnSpc>
                          <a:spcPts val="1000"/>
                        </a:lnSpc>
                        <a:spcAft>
                          <a:spcPts val="0"/>
                        </a:spcAft>
                      </a:pPr>
                      <a:r>
                        <a:rPr lang="fr-BE" sz="1800" dirty="0">
                          <a:solidFill>
                            <a:sysClr val="windowText" lastClr="000000"/>
                          </a:solidFill>
                          <a:effectLst/>
                        </a:rPr>
                        <a:t>2000-2018</a:t>
                      </a:r>
                      <a:endParaRPr lang="en-BE" sz="1800"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rgbClr val="FFC000"/>
                    </a:solidFill>
                  </a:tcPr>
                </a:tc>
                <a:tc>
                  <a:txBody>
                    <a:bodyPr/>
                    <a:lstStyle/>
                    <a:p>
                      <a:pPr algn="ctr">
                        <a:lnSpc>
                          <a:spcPts val="1000"/>
                        </a:lnSpc>
                        <a:spcAft>
                          <a:spcPts val="0"/>
                        </a:spcAft>
                      </a:pPr>
                      <a:r>
                        <a:rPr lang="fr-BE" sz="1800" dirty="0">
                          <a:solidFill>
                            <a:sysClr val="windowText" lastClr="000000"/>
                          </a:solidFill>
                          <a:effectLst/>
                        </a:rPr>
                        <a:t>2000-2007</a:t>
                      </a:r>
                      <a:endParaRPr lang="en-BE" sz="1800"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rgbClr val="FFC000"/>
                    </a:solidFill>
                  </a:tcPr>
                </a:tc>
                <a:tc>
                  <a:txBody>
                    <a:bodyPr/>
                    <a:lstStyle/>
                    <a:p>
                      <a:pPr algn="ctr">
                        <a:lnSpc>
                          <a:spcPts val="1000"/>
                        </a:lnSpc>
                        <a:spcAft>
                          <a:spcPts val="0"/>
                        </a:spcAft>
                      </a:pPr>
                      <a:r>
                        <a:rPr lang="fr-BE" sz="1800" dirty="0">
                          <a:solidFill>
                            <a:sysClr val="windowText" lastClr="000000"/>
                          </a:solidFill>
                          <a:effectLst/>
                        </a:rPr>
                        <a:t>2012-2018</a:t>
                      </a:r>
                      <a:endParaRPr lang="en-BE" sz="1800"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rgbClr val="FFC000"/>
                    </a:solidFill>
                  </a:tcPr>
                </a:tc>
                <a:extLst>
                  <a:ext uri="{0D108BD9-81ED-4DB2-BD59-A6C34878D82A}">
                    <a16:rowId xmlns:a16="http://schemas.microsoft.com/office/drawing/2014/main" val="1976039187"/>
                  </a:ext>
                </a:extLst>
              </a:tr>
              <a:tr h="352511">
                <a:tc>
                  <a:txBody>
                    <a:bodyPr/>
                    <a:lstStyle/>
                    <a:p>
                      <a:pPr>
                        <a:lnSpc>
                          <a:spcPts val="1200"/>
                        </a:lnSpc>
                        <a:spcAft>
                          <a:spcPts val="0"/>
                        </a:spcAft>
                      </a:pPr>
                      <a:r>
                        <a:rPr lang="fr-BE" sz="1800">
                          <a:effectLst/>
                        </a:rPr>
                        <a:t>Union européenne</a:t>
                      </a:r>
                      <a:endParaRPr lang="en-BE"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extLst>
                  <a:ext uri="{0D108BD9-81ED-4DB2-BD59-A6C34878D82A}">
                    <a16:rowId xmlns:a16="http://schemas.microsoft.com/office/drawing/2014/main" val="3127909997"/>
                  </a:ext>
                </a:extLst>
              </a:tr>
              <a:tr h="352511">
                <a:tc>
                  <a:txBody>
                    <a:bodyPr/>
                    <a:lstStyle/>
                    <a:p>
                      <a:pPr>
                        <a:lnSpc>
                          <a:spcPts val="1200"/>
                        </a:lnSpc>
                        <a:spcAft>
                          <a:spcPts val="0"/>
                        </a:spcAft>
                      </a:pPr>
                      <a:r>
                        <a:rPr lang="fr-BE" sz="1800">
                          <a:effectLst/>
                        </a:rPr>
                        <a:t>Zone euro</a:t>
                      </a:r>
                      <a:endParaRPr lang="en-BE"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extLst>
                  <a:ext uri="{0D108BD9-81ED-4DB2-BD59-A6C34878D82A}">
                    <a16:rowId xmlns:a16="http://schemas.microsoft.com/office/drawing/2014/main" val="339320537"/>
                  </a:ext>
                </a:extLst>
              </a:tr>
              <a:tr h="352511">
                <a:tc>
                  <a:txBody>
                    <a:bodyPr/>
                    <a:lstStyle/>
                    <a:p>
                      <a:pPr>
                        <a:lnSpc>
                          <a:spcPts val="1200"/>
                        </a:lnSpc>
                        <a:spcAft>
                          <a:spcPts val="0"/>
                        </a:spcAft>
                      </a:pPr>
                      <a:r>
                        <a:rPr lang="fr-BE" sz="1800">
                          <a:effectLst/>
                        </a:rPr>
                        <a:t>Belgique</a:t>
                      </a:r>
                      <a:endParaRPr lang="en-BE"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extLst>
                  <a:ext uri="{0D108BD9-81ED-4DB2-BD59-A6C34878D82A}">
                    <a16:rowId xmlns:a16="http://schemas.microsoft.com/office/drawing/2014/main" val="3750525088"/>
                  </a:ext>
                </a:extLst>
              </a:tr>
              <a:tr h="352511">
                <a:tc>
                  <a:txBody>
                    <a:bodyPr/>
                    <a:lstStyle/>
                    <a:p>
                      <a:pPr>
                        <a:lnSpc>
                          <a:spcPts val="1200"/>
                        </a:lnSpc>
                        <a:spcAft>
                          <a:spcPts val="0"/>
                        </a:spcAft>
                      </a:pPr>
                      <a:r>
                        <a:rPr lang="fr-BE" sz="1800">
                          <a:effectLst/>
                        </a:rPr>
                        <a:t>Allemagne</a:t>
                      </a:r>
                      <a:endParaRPr lang="en-BE"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extLst>
                  <a:ext uri="{0D108BD9-81ED-4DB2-BD59-A6C34878D82A}">
                    <a16:rowId xmlns:a16="http://schemas.microsoft.com/office/drawing/2014/main" val="1822198266"/>
                  </a:ext>
                </a:extLst>
              </a:tr>
              <a:tr h="352511">
                <a:tc>
                  <a:txBody>
                    <a:bodyPr/>
                    <a:lstStyle/>
                    <a:p>
                      <a:pPr>
                        <a:lnSpc>
                          <a:spcPts val="1200"/>
                        </a:lnSpc>
                        <a:spcAft>
                          <a:spcPts val="0"/>
                        </a:spcAft>
                      </a:pPr>
                      <a:r>
                        <a:rPr lang="fr-BE" sz="1800">
                          <a:effectLst/>
                        </a:rPr>
                        <a:t>France</a:t>
                      </a:r>
                      <a:endParaRPr lang="en-BE"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extLst>
                  <a:ext uri="{0D108BD9-81ED-4DB2-BD59-A6C34878D82A}">
                    <a16:rowId xmlns:a16="http://schemas.microsoft.com/office/drawing/2014/main" val="3860000527"/>
                  </a:ext>
                </a:extLst>
              </a:tr>
              <a:tr h="352511">
                <a:tc>
                  <a:txBody>
                    <a:bodyPr/>
                    <a:lstStyle/>
                    <a:p>
                      <a:pPr>
                        <a:lnSpc>
                          <a:spcPts val="1200"/>
                        </a:lnSpc>
                        <a:spcAft>
                          <a:spcPts val="0"/>
                        </a:spcAft>
                      </a:pPr>
                      <a:r>
                        <a:rPr lang="fr-BE" sz="1800">
                          <a:effectLst/>
                        </a:rPr>
                        <a:t>Italie</a:t>
                      </a:r>
                      <a:endParaRPr lang="en-BE"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extLst>
                  <a:ext uri="{0D108BD9-81ED-4DB2-BD59-A6C34878D82A}">
                    <a16:rowId xmlns:a16="http://schemas.microsoft.com/office/drawing/2014/main" val="2860217286"/>
                  </a:ext>
                </a:extLst>
              </a:tr>
              <a:tr h="352511">
                <a:tc>
                  <a:txBody>
                    <a:bodyPr/>
                    <a:lstStyle/>
                    <a:p>
                      <a:pPr>
                        <a:lnSpc>
                          <a:spcPts val="1200"/>
                        </a:lnSpc>
                        <a:spcAft>
                          <a:spcPts val="0"/>
                        </a:spcAft>
                      </a:pPr>
                      <a:r>
                        <a:rPr lang="fr-BE" sz="1800">
                          <a:effectLst/>
                        </a:rPr>
                        <a:t>Pays-Bas</a:t>
                      </a:r>
                      <a:endParaRPr lang="en-BE"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extLst>
                  <a:ext uri="{0D108BD9-81ED-4DB2-BD59-A6C34878D82A}">
                    <a16:rowId xmlns:a16="http://schemas.microsoft.com/office/drawing/2014/main" val="2090127108"/>
                  </a:ext>
                </a:extLst>
              </a:tr>
              <a:tr h="352511">
                <a:tc>
                  <a:txBody>
                    <a:bodyPr/>
                    <a:lstStyle/>
                    <a:p>
                      <a:pPr>
                        <a:lnSpc>
                          <a:spcPts val="1200"/>
                        </a:lnSpc>
                        <a:spcAft>
                          <a:spcPts val="0"/>
                        </a:spcAft>
                      </a:pPr>
                      <a:r>
                        <a:rPr lang="fr-BE" sz="1800">
                          <a:effectLst/>
                        </a:rPr>
                        <a:t>Finlande</a:t>
                      </a:r>
                      <a:endParaRPr lang="en-BE"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2,1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0,8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extLst>
                  <a:ext uri="{0D108BD9-81ED-4DB2-BD59-A6C34878D82A}">
                    <a16:rowId xmlns:a16="http://schemas.microsoft.com/office/drawing/2014/main" val="1180595364"/>
                  </a:ext>
                </a:extLst>
              </a:tr>
              <a:tr h="352511">
                <a:tc>
                  <a:txBody>
                    <a:bodyPr/>
                    <a:lstStyle/>
                    <a:p>
                      <a:pPr>
                        <a:lnSpc>
                          <a:spcPts val="1200"/>
                        </a:lnSpc>
                        <a:spcAft>
                          <a:spcPts val="0"/>
                        </a:spcAft>
                      </a:pPr>
                      <a:r>
                        <a:rPr lang="fr-BE" sz="1800">
                          <a:effectLst/>
                        </a:rPr>
                        <a:t>Royaume-Uni</a:t>
                      </a:r>
                      <a:endParaRPr lang="en-BE" sz="180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1,0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a:effectLst/>
                        </a:rPr>
                        <a:t>2,1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tc>
                  <a:txBody>
                    <a:bodyPr/>
                    <a:lstStyle/>
                    <a:p>
                      <a:pPr algn="ctr">
                        <a:lnSpc>
                          <a:spcPts val="1200"/>
                        </a:lnSpc>
                        <a:spcAft>
                          <a:spcPts val="0"/>
                        </a:spcAft>
                        <a:tabLst>
                          <a:tab pos="313690" algn="dec"/>
                        </a:tabLst>
                      </a:pPr>
                      <a:r>
                        <a:rPr lang="nl-BE" sz="1800" dirty="0">
                          <a:effectLst/>
                        </a:rPr>
                        <a:t>0,5</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solidFill>
                      <a:schemeClr val="bg1"/>
                    </a:solidFill>
                  </a:tcPr>
                </a:tc>
                <a:extLst>
                  <a:ext uri="{0D108BD9-81ED-4DB2-BD59-A6C34878D82A}">
                    <a16:rowId xmlns:a16="http://schemas.microsoft.com/office/drawing/2014/main" val="4059031526"/>
                  </a:ext>
                </a:extLst>
              </a:tr>
            </a:tbl>
          </a:graphicData>
        </a:graphic>
      </p:graphicFrame>
    </p:spTree>
    <p:extLst>
      <p:ext uri="{BB962C8B-B14F-4D97-AF65-F5344CB8AC3E}">
        <p14:creationId xmlns:p14="http://schemas.microsoft.com/office/powerpoint/2010/main" val="68711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2B21C7A7-D43C-4B97-870B-EF28F005D257}"/>
              </a:ext>
            </a:extLst>
          </p:cNvPr>
          <p:cNvSpPr/>
          <p:nvPr/>
        </p:nvSpPr>
        <p:spPr>
          <a:xfrm>
            <a:off x="155131" y="1797218"/>
            <a:ext cx="3750761" cy="4939814"/>
          </a:xfrm>
          <a:prstGeom prst="rect">
            <a:avLst/>
          </a:prstGeom>
          <a:solidFill>
            <a:schemeClr val="bg1"/>
          </a:solidFill>
        </p:spPr>
        <p:txBody>
          <a:bodyPr wrap="square">
            <a:spAutoFit/>
          </a:bodyPr>
          <a:lstStyle/>
          <a:p>
            <a:r>
              <a:rPr lang="nl-NL" sz="2100" dirty="0"/>
              <a:t>2/ </a:t>
            </a:r>
            <a:r>
              <a:rPr lang="fr-FR" sz="2100" dirty="0"/>
              <a:t>Ralentissement commun aux trois grands groupes d’activité en Belgique, industrie manufacturière, services marchands et services non-marchands mais particulièrement marqué pour l’industrie manufacturière.</a:t>
            </a:r>
          </a:p>
          <a:p>
            <a:endParaRPr lang="en-BE" sz="2100" dirty="0"/>
          </a:p>
          <a:p>
            <a:r>
              <a:rPr lang="nl-NL" sz="2100" dirty="0"/>
              <a:t>3/ </a:t>
            </a:r>
            <a:r>
              <a:rPr lang="fr-FR" sz="2100" dirty="0"/>
              <a:t>En Belgique comme en France et aux Pays-Bas, contribution à la croissance de la productivité globale des services marchands supérieure à la contribution de l’industrie manufacturière.</a:t>
            </a:r>
            <a:endParaRPr lang="nl-NL" sz="2200" dirty="0"/>
          </a:p>
        </p:txBody>
      </p:sp>
      <p:sp>
        <p:nvSpPr>
          <p:cNvPr id="14" name="Rectangle 13">
            <a:extLst>
              <a:ext uri="{FF2B5EF4-FFF2-40B4-BE49-F238E27FC236}">
                <a16:creationId xmlns:a16="http://schemas.microsoft.com/office/drawing/2014/main" id="{DE413E5A-A3C7-45E9-86A6-2B1748BA1F44}"/>
              </a:ext>
            </a:extLst>
          </p:cNvPr>
          <p:cNvSpPr/>
          <p:nvPr/>
        </p:nvSpPr>
        <p:spPr>
          <a:xfrm>
            <a:off x="4042611" y="647956"/>
            <a:ext cx="7762316" cy="1000274"/>
          </a:xfrm>
          <a:prstGeom prst="rect">
            <a:avLst/>
          </a:prstGeom>
        </p:spPr>
        <p:txBody>
          <a:bodyPr wrap="square">
            <a:spAutoFit/>
          </a:bodyPr>
          <a:lstStyle/>
          <a:p>
            <a:pPr>
              <a:spcAft>
                <a:spcPts val="600"/>
              </a:spcAft>
            </a:pPr>
            <a:r>
              <a:rPr lang="fr-FR" dirty="0"/>
              <a:t>Tableau </a:t>
            </a:r>
            <a:r>
              <a:rPr lang="en-BE" dirty="0"/>
              <a:t>2</a:t>
            </a:r>
            <a:r>
              <a:rPr lang="fr-FR" dirty="0"/>
              <a:t> : Contribution au taux de croissance annuel moyen de la productivité horaire du travail de l’économie totale</a:t>
            </a:r>
          </a:p>
          <a:p>
            <a:pPr>
              <a:spcAft>
                <a:spcPts val="600"/>
              </a:spcAft>
            </a:pPr>
            <a:r>
              <a:rPr lang="fr-FR" dirty="0"/>
              <a:t>En points de pourcentage</a:t>
            </a:r>
          </a:p>
        </p:txBody>
      </p:sp>
      <p:graphicFrame>
        <p:nvGraphicFramePr>
          <p:cNvPr id="5" name="Content Placeholder 4">
            <a:extLst>
              <a:ext uri="{FF2B5EF4-FFF2-40B4-BE49-F238E27FC236}">
                <a16:creationId xmlns:a16="http://schemas.microsoft.com/office/drawing/2014/main" id="{696EF81F-85A8-407E-B320-A53C6B930139}"/>
              </a:ext>
            </a:extLst>
          </p:cNvPr>
          <p:cNvGraphicFramePr>
            <a:graphicFrameLocks noGrp="1"/>
          </p:cNvGraphicFramePr>
          <p:nvPr>
            <p:ph idx="1"/>
            <p:extLst>
              <p:ext uri="{D42A27DB-BD31-4B8C-83A1-F6EECF244321}">
                <p14:modId xmlns:p14="http://schemas.microsoft.com/office/powerpoint/2010/main" val="586228453"/>
              </p:ext>
            </p:extLst>
          </p:nvPr>
        </p:nvGraphicFramePr>
        <p:xfrm>
          <a:off x="4042611" y="1691639"/>
          <a:ext cx="7954823" cy="4182342"/>
        </p:xfrm>
        <a:graphic>
          <a:graphicData uri="http://schemas.openxmlformats.org/drawingml/2006/table">
            <a:tbl>
              <a:tblPr firstRow="1" firstCol="1" bandRow="1">
                <a:tableStyleId>{073A0DAA-6AF3-43AB-8588-CEC1D06C72B9}</a:tableStyleId>
              </a:tblPr>
              <a:tblGrid>
                <a:gridCol w="634693">
                  <a:extLst>
                    <a:ext uri="{9D8B030D-6E8A-4147-A177-3AD203B41FA5}">
                      <a16:colId xmlns:a16="http://schemas.microsoft.com/office/drawing/2014/main" val="1066182272"/>
                    </a:ext>
                  </a:extLst>
                </a:gridCol>
                <a:gridCol w="731660">
                  <a:extLst>
                    <a:ext uri="{9D8B030D-6E8A-4147-A177-3AD203B41FA5}">
                      <a16:colId xmlns:a16="http://schemas.microsoft.com/office/drawing/2014/main" val="4071897803"/>
                    </a:ext>
                  </a:extLst>
                </a:gridCol>
                <a:gridCol w="799331">
                  <a:extLst>
                    <a:ext uri="{9D8B030D-6E8A-4147-A177-3AD203B41FA5}">
                      <a16:colId xmlns:a16="http://schemas.microsoft.com/office/drawing/2014/main" val="733448821"/>
                    </a:ext>
                  </a:extLst>
                </a:gridCol>
                <a:gridCol w="665753">
                  <a:extLst>
                    <a:ext uri="{9D8B030D-6E8A-4147-A177-3AD203B41FA5}">
                      <a16:colId xmlns:a16="http://schemas.microsoft.com/office/drawing/2014/main" val="3895291777"/>
                    </a:ext>
                  </a:extLst>
                </a:gridCol>
                <a:gridCol w="731660">
                  <a:extLst>
                    <a:ext uri="{9D8B030D-6E8A-4147-A177-3AD203B41FA5}">
                      <a16:colId xmlns:a16="http://schemas.microsoft.com/office/drawing/2014/main" val="2909054394"/>
                    </a:ext>
                  </a:extLst>
                </a:gridCol>
                <a:gridCol w="732542">
                  <a:extLst>
                    <a:ext uri="{9D8B030D-6E8A-4147-A177-3AD203B41FA5}">
                      <a16:colId xmlns:a16="http://schemas.microsoft.com/office/drawing/2014/main" val="6670259"/>
                    </a:ext>
                  </a:extLst>
                </a:gridCol>
                <a:gridCol w="732542">
                  <a:extLst>
                    <a:ext uri="{9D8B030D-6E8A-4147-A177-3AD203B41FA5}">
                      <a16:colId xmlns:a16="http://schemas.microsoft.com/office/drawing/2014/main" val="2962356846"/>
                    </a:ext>
                  </a:extLst>
                </a:gridCol>
                <a:gridCol w="732542">
                  <a:extLst>
                    <a:ext uri="{9D8B030D-6E8A-4147-A177-3AD203B41FA5}">
                      <a16:colId xmlns:a16="http://schemas.microsoft.com/office/drawing/2014/main" val="1883927823"/>
                    </a:ext>
                  </a:extLst>
                </a:gridCol>
                <a:gridCol w="732542">
                  <a:extLst>
                    <a:ext uri="{9D8B030D-6E8A-4147-A177-3AD203B41FA5}">
                      <a16:colId xmlns:a16="http://schemas.microsoft.com/office/drawing/2014/main" val="3164323786"/>
                    </a:ext>
                  </a:extLst>
                </a:gridCol>
                <a:gridCol w="732542">
                  <a:extLst>
                    <a:ext uri="{9D8B030D-6E8A-4147-A177-3AD203B41FA5}">
                      <a16:colId xmlns:a16="http://schemas.microsoft.com/office/drawing/2014/main" val="3449433440"/>
                    </a:ext>
                  </a:extLst>
                </a:gridCol>
                <a:gridCol w="729016">
                  <a:extLst>
                    <a:ext uri="{9D8B030D-6E8A-4147-A177-3AD203B41FA5}">
                      <a16:colId xmlns:a16="http://schemas.microsoft.com/office/drawing/2014/main" val="3620638656"/>
                    </a:ext>
                  </a:extLst>
                </a:gridCol>
              </a:tblGrid>
              <a:tr h="506129">
                <a:tc>
                  <a:txBody>
                    <a:bodyPr/>
                    <a:lstStyle/>
                    <a:p>
                      <a:pPr algn="ctr">
                        <a:lnSpc>
                          <a:spcPts val="1000"/>
                        </a:lnSpc>
                        <a:spcAft>
                          <a:spcPts val="0"/>
                        </a:spcAft>
                      </a:pPr>
                      <a:r>
                        <a:rPr lang="fr-BE" sz="1800" dirty="0">
                          <a:solidFill>
                            <a:schemeClr val="tx1"/>
                          </a:solidFill>
                          <a:effectLst/>
                        </a:rPr>
                        <a:t> </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gridSpan="2">
                  <a:txBody>
                    <a:bodyPr/>
                    <a:lstStyle/>
                    <a:p>
                      <a:pPr algn="ctr">
                        <a:lnSpc>
                          <a:spcPts val="1000"/>
                        </a:lnSpc>
                        <a:spcAft>
                          <a:spcPts val="0"/>
                        </a:spcAft>
                      </a:pPr>
                      <a:r>
                        <a:rPr lang="fr-BE" sz="1800" dirty="0">
                          <a:solidFill>
                            <a:schemeClr val="tx1"/>
                          </a:solidFill>
                          <a:effectLst/>
                        </a:rPr>
                        <a:t>Industrie manufacturière</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gridSpan="2">
                  <a:txBody>
                    <a:bodyPr/>
                    <a:lstStyle/>
                    <a:p>
                      <a:pPr algn="ctr">
                        <a:lnSpc>
                          <a:spcPts val="1000"/>
                        </a:lnSpc>
                        <a:spcAft>
                          <a:spcPts val="0"/>
                        </a:spcAft>
                      </a:pPr>
                      <a:r>
                        <a:rPr lang="fr-BE" sz="1800" dirty="0">
                          <a:solidFill>
                            <a:schemeClr val="tx1"/>
                          </a:solidFill>
                          <a:effectLst/>
                        </a:rPr>
                        <a:t>Services marchands</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gridSpan="2">
                  <a:txBody>
                    <a:bodyPr/>
                    <a:lstStyle/>
                    <a:p>
                      <a:pPr algn="ctr">
                        <a:lnSpc>
                          <a:spcPts val="1000"/>
                        </a:lnSpc>
                        <a:spcAft>
                          <a:spcPts val="0"/>
                        </a:spcAft>
                      </a:pPr>
                      <a:r>
                        <a:rPr lang="fr-BE" sz="1800" dirty="0">
                          <a:solidFill>
                            <a:schemeClr val="tx1"/>
                          </a:solidFill>
                          <a:effectLst/>
                        </a:rPr>
                        <a:t>Services non-marchands</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gridSpan="2">
                  <a:txBody>
                    <a:bodyPr/>
                    <a:lstStyle/>
                    <a:p>
                      <a:pPr algn="ctr">
                        <a:lnSpc>
                          <a:spcPts val="1000"/>
                        </a:lnSpc>
                        <a:spcAft>
                          <a:spcPts val="0"/>
                        </a:spcAft>
                      </a:pPr>
                      <a:r>
                        <a:rPr lang="fr-BE" sz="1800" dirty="0">
                          <a:solidFill>
                            <a:schemeClr val="tx1"/>
                          </a:solidFill>
                          <a:effectLst/>
                        </a:rPr>
                        <a:t>Construction</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gridSpan="2">
                  <a:txBody>
                    <a:bodyPr/>
                    <a:lstStyle/>
                    <a:p>
                      <a:pPr algn="ctr">
                        <a:lnSpc>
                          <a:spcPts val="1000"/>
                        </a:lnSpc>
                        <a:spcAft>
                          <a:spcPts val="0"/>
                        </a:spcAft>
                      </a:pPr>
                      <a:r>
                        <a:rPr lang="fr-BE" sz="1800" dirty="0">
                          <a:solidFill>
                            <a:schemeClr val="tx1"/>
                          </a:solidFill>
                          <a:effectLst/>
                        </a:rPr>
                        <a:t>Autres</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extLst>
                  <a:ext uri="{0D108BD9-81ED-4DB2-BD59-A6C34878D82A}">
                    <a16:rowId xmlns:a16="http://schemas.microsoft.com/office/drawing/2014/main" val="723349074"/>
                  </a:ext>
                </a:extLst>
              </a:tr>
              <a:tr h="357949">
                <a:tc>
                  <a:txBody>
                    <a:bodyPr/>
                    <a:lstStyle/>
                    <a:p>
                      <a:pPr algn="ctr">
                        <a:lnSpc>
                          <a:spcPts val="1000"/>
                        </a:lnSpc>
                        <a:spcAft>
                          <a:spcPts val="0"/>
                        </a:spcAft>
                      </a:pPr>
                      <a:r>
                        <a:rPr lang="fr-BE" sz="1800">
                          <a:solidFill>
                            <a:schemeClr val="tx1"/>
                          </a:solidFill>
                          <a:effectLst/>
                        </a:rPr>
                        <a:t> </a:t>
                      </a:r>
                      <a:endParaRPr lang="en-BE" sz="180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dirty="0">
                          <a:effectLst/>
                        </a:rPr>
                        <a:t>2000-2007</a:t>
                      </a:r>
                      <a:endParaRPr lang="en-BE" sz="17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dirty="0">
                          <a:effectLst/>
                        </a:rPr>
                        <a:t>2012-2018</a:t>
                      </a:r>
                      <a:endParaRPr lang="en-BE" sz="17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dirty="0">
                          <a:effectLst/>
                        </a:rPr>
                        <a:t>2000-2007</a:t>
                      </a:r>
                      <a:endParaRPr lang="en-BE" sz="17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dirty="0">
                          <a:effectLst/>
                        </a:rPr>
                        <a:t>2012-2018</a:t>
                      </a:r>
                      <a:endParaRPr lang="en-BE" sz="17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a:effectLst/>
                        </a:rPr>
                        <a:t>2000-2007</a:t>
                      </a:r>
                      <a:endParaRPr lang="en-BE" sz="17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a:effectLst/>
                        </a:rPr>
                        <a:t>2012-2018</a:t>
                      </a:r>
                      <a:endParaRPr lang="en-BE" sz="1700" b="1">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dirty="0">
                          <a:effectLst/>
                        </a:rPr>
                        <a:t>2000-2007</a:t>
                      </a:r>
                      <a:endParaRPr lang="en-BE" sz="17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dirty="0">
                          <a:effectLst/>
                        </a:rPr>
                        <a:t>2012-2018</a:t>
                      </a:r>
                      <a:endParaRPr lang="en-BE" sz="17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dirty="0">
                          <a:effectLst/>
                        </a:rPr>
                        <a:t>2000-2007</a:t>
                      </a:r>
                      <a:endParaRPr lang="en-BE" sz="17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fr-BE" sz="1700" b="1" dirty="0">
                          <a:effectLst/>
                        </a:rPr>
                        <a:t>2012-2018</a:t>
                      </a:r>
                      <a:endParaRPr lang="en-BE" sz="1700" b="1"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027228"/>
                  </a:ext>
                </a:extLst>
              </a:tr>
              <a:tr h="363295">
                <a:tc>
                  <a:txBody>
                    <a:bodyPr/>
                    <a:lstStyle/>
                    <a:p>
                      <a:pPr algn="l">
                        <a:lnSpc>
                          <a:spcPts val="1200"/>
                        </a:lnSpc>
                        <a:spcAft>
                          <a:spcPts val="0"/>
                        </a:spcAft>
                      </a:pPr>
                      <a:r>
                        <a:rPr lang="fr-BE" sz="1800" dirty="0">
                          <a:solidFill>
                            <a:schemeClr val="tx1"/>
                          </a:solidFill>
                          <a:effectLst/>
                        </a:rPr>
                        <a:t>UE</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0,9</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dirty="0">
                          <a:effectLst/>
                        </a:rPr>
                        <a:t>0,0</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7949002"/>
                  </a:ext>
                </a:extLst>
              </a:tr>
              <a:tr h="411904">
                <a:tc>
                  <a:txBody>
                    <a:bodyPr/>
                    <a:lstStyle/>
                    <a:p>
                      <a:pPr algn="l">
                        <a:lnSpc>
                          <a:spcPts val="1200"/>
                        </a:lnSpc>
                        <a:spcAft>
                          <a:spcPts val="0"/>
                        </a:spcAft>
                      </a:pPr>
                      <a:r>
                        <a:rPr lang="fr-BE" sz="1800" dirty="0">
                          <a:solidFill>
                            <a:schemeClr val="tx1"/>
                          </a:solidFill>
                          <a:effectLst/>
                        </a:rPr>
                        <a:t>Zone </a:t>
                      </a:r>
                      <a:r>
                        <a:rPr lang="nl-BE" sz="1800" dirty="0">
                          <a:solidFill>
                            <a:schemeClr val="tx1"/>
                          </a:solidFill>
                          <a:effectLst/>
                        </a:rPr>
                        <a:t>e</a:t>
                      </a:r>
                      <a:r>
                        <a:rPr lang="fr-BE" sz="1800" dirty="0" err="1">
                          <a:solidFill>
                            <a:schemeClr val="tx1"/>
                          </a:solidFill>
                          <a:effectLst/>
                        </a:rPr>
                        <a:t>uro</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0421582"/>
                  </a:ext>
                </a:extLst>
              </a:tr>
              <a:tr h="363295">
                <a:tc>
                  <a:txBody>
                    <a:bodyPr/>
                    <a:lstStyle/>
                    <a:p>
                      <a:pPr algn="l">
                        <a:lnSpc>
                          <a:spcPts val="1200"/>
                        </a:lnSpc>
                        <a:spcAft>
                          <a:spcPts val="0"/>
                        </a:spcAft>
                      </a:pPr>
                      <a:r>
                        <a:rPr lang="fr-BE" sz="1800" dirty="0">
                          <a:solidFill>
                            <a:schemeClr val="tx1"/>
                          </a:solidFill>
                          <a:effectLst/>
                        </a:rPr>
                        <a:t>BE</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4512972"/>
                  </a:ext>
                </a:extLst>
              </a:tr>
              <a:tr h="363295">
                <a:tc>
                  <a:txBody>
                    <a:bodyPr/>
                    <a:lstStyle/>
                    <a:p>
                      <a:pPr algn="l">
                        <a:lnSpc>
                          <a:spcPts val="1200"/>
                        </a:lnSpc>
                        <a:spcAft>
                          <a:spcPts val="0"/>
                        </a:spcAft>
                      </a:pPr>
                      <a:r>
                        <a:rPr lang="fr-BE" sz="1800" dirty="0">
                          <a:solidFill>
                            <a:schemeClr val="tx1"/>
                          </a:solidFill>
                          <a:effectLst/>
                        </a:rPr>
                        <a:t>DE</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0,4</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6785009"/>
                  </a:ext>
                </a:extLst>
              </a:tr>
              <a:tr h="363295">
                <a:tc>
                  <a:txBody>
                    <a:bodyPr/>
                    <a:lstStyle/>
                    <a:p>
                      <a:pPr algn="l">
                        <a:lnSpc>
                          <a:spcPts val="1200"/>
                        </a:lnSpc>
                        <a:spcAft>
                          <a:spcPts val="0"/>
                        </a:spcAft>
                      </a:pPr>
                      <a:r>
                        <a:rPr lang="fr-BE" sz="1800" dirty="0">
                          <a:solidFill>
                            <a:schemeClr val="tx1"/>
                          </a:solidFill>
                          <a:effectLst/>
                        </a:rPr>
                        <a:t>FR</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4870386"/>
                  </a:ext>
                </a:extLst>
              </a:tr>
              <a:tr h="363295">
                <a:tc>
                  <a:txBody>
                    <a:bodyPr/>
                    <a:lstStyle/>
                    <a:p>
                      <a:pPr algn="l">
                        <a:lnSpc>
                          <a:spcPts val="1200"/>
                        </a:lnSpc>
                        <a:spcAft>
                          <a:spcPts val="0"/>
                        </a:spcAft>
                      </a:pPr>
                      <a:r>
                        <a:rPr lang="fr-BE" sz="1800" dirty="0">
                          <a:solidFill>
                            <a:schemeClr val="tx1"/>
                          </a:solidFill>
                          <a:effectLst/>
                        </a:rPr>
                        <a:t>IT</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814775"/>
                  </a:ext>
                </a:extLst>
              </a:tr>
              <a:tr h="363295">
                <a:tc>
                  <a:txBody>
                    <a:bodyPr/>
                    <a:lstStyle/>
                    <a:p>
                      <a:pPr algn="l">
                        <a:lnSpc>
                          <a:spcPts val="1200"/>
                        </a:lnSpc>
                        <a:spcAft>
                          <a:spcPts val="0"/>
                        </a:spcAft>
                      </a:pPr>
                      <a:r>
                        <a:rPr lang="fr-BE" sz="1800" dirty="0">
                          <a:solidFill>
                            <a:schemeClr val="tx1"/>
                          </a:solidFill>
                          <a:effectLst/>
                        </a:rPr>
                        <a:t>NL</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0,5</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0,8</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3509461"/>
                  </a:ext>
                </a:extLst>
              </a:tr>
              <a:tr h="363295">
                <a:tc>
                  <a:txBody>
                    <a:bodyPr/>
                    <a:lstStyle/>
                    <a:p>
                      <a:pPr algn="l">
                        <a:lnSpc>
                          <a:spcPts val="1200"/>
                        </a:lnSpc>
                        <a:spcAft>
                          <a:spcPts val="0"/>
                        </a:spcAft>
                      </a:pPr>
                      <a:r>
                        <a:rPr lang="fr-BE" sz="1800" dirty="0">
                          <a:solidFill>
                            <a:schemeClr val="tx1"/>
                          </a:solidFill>
                          <a:effectLst/>
                        </a:rPr>
                        <a:t>FI</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1,6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0,7</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-0,1</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313690" algn="dec"/>
                        </a:tabLst>
                      </a:pPr>
                      <a:r>
                        <a:rPr lang="nl-BE" sz="1800">
                          <a:effectLst/>
                        </a:rPr>
                        <a:t>0,3</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385124"/>
                  </a:ext>
                </a:extLst>
              </a:tr>
              <a:tr h="363295">
                <a:tc>
                  <a:txBody>
                    <a:bodyPr/>
                    <a:lstStyle/>
                    <a:p>
                      <a:pPr algn="l">
                        <a:lnSpc>
                          <a:spcPts val="1200"/>
                        </a:lnSpc>
                        <a:spcAft>
                          <a:spcPts val="0"/>
                        </a:spcAft>
                      </a:pPr>
                      <a:r>
                        <a:rPr lang="fr-BE" sz="1800" dirty="0">
                          <a:solidFill>
                            <a:schemeClr val="tx1"/>
                          </a:solidFill>
                          <a:effectLst/>
                        </a:rPr>
                        <a:t>UK</a:t>
                      </a:r>
                      <a:endParaRPr lang="en-BE" sz="1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a:effectLst/>
                        </a:rPr>
                        <a:t>0,6</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dirty="0">
                          <a:effectLst/>
                        </a:rPr>
                        <a:t>1,7</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dirty="0">
                          <a:effectLst/>
                        </a:rPr>
                        <a:t>0,5</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dirty="0">
                          <a:effectLst/>
                        </a:rPr>
                        <a:t>-0,1</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a:effectLst/>
                        </a:rPr>
                        <a:t>-0,2</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dirty="0">
                          <a:effectLst/>
                        </a:rPr>
                        <a:t>0,0</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a:effectLst/>
                        </a:rPr>
                        <a:t>0,0</a:t>
                      </a:r>
                      <a:endParaRPr lang="en-BE" sz="180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313690" algn="dec"/>
                        </a:tabLst>
                      </a:pPr>
                      <a:r>
                        <a:rPr lang="nl-BE" sz="1800" dirty="0">
                          <a:effectLst/>
                        </a:rPr>
                        <a:t>0,0</a:t>
                      </a:r>
                      <a:endParaRPr lang="en-BE" sz="1800" dirty="0">
                        <a:solidFill>
                          <a:srgbClr val="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986091155"/>
                  </a:ext>
                </a:extLst>
              </a:tr>
            </a:tbl>
          </a:graphicData>
        </a:graphic>
      </p:graphicFrame>
      <p:sp>
        <p:nvSpPr>
          <p:cNvPr id="15" name="Rectangle 14">
            <a:extLst>
              <a:ext uri="{FF2B5EF4-FFF2-40B4-BE49-F238E27FC236}">
                <a16:creationId xmlns:a16="http://schemas.microsoft.com/office/drawing/2014/main" id="{04C0F514-D8BA-409B-A8D3-0DD1B4A8B9F0}"/>
              </a:ext>
            </a:extLst>
          </p:cNvPr>
          <p:cNvSpPr/>
          <p:nvPr/>
        </p:nvSpPr>
        <p:spPr>
          <a:xfrm>
            <a:off x="4042611" y="5870039"/>
            <a:ext cx="7954824" cy="984885"/>
          </a:xfrm>
          <a:prstGeom prst="rect">
            <a:avLst/>
          </a:prstGeom>
        </p:spPr>
        <p:txBody>
          <a:bodyPr wrap="square">
            <a:spAutoFit/>
          </a:bodyPr>
          <a:lstStyle/>
          <a:p>
            <a:pPr algn="just">
              <a:spcAft>
                <a:spcPts val="600"/>
              </a:spcAft>
            </a:pPr>
            <a:r>
              <a:rPr lang="fr-FR" sz="1300" dirty="0"/>
              <a:t>Remarque : l’industrie manufacturière correspond à la rubrique C, les services marchands couvrent de la rubrique G à N, les services non-marchands couvrent de la rubrique O à U, la construction la rubrique F et Autres les rubriques A, B, D et E de la NACE- rev2.</a:t>
            </a:r>
          </a:p>
          <a:p>
            <a:pPr>
              <a:spcAft>
                <a:spcPts val="600"/>
              </a:spcAft>
            </a:pPr>
            <a:r>
              <a:rPr lang="fr-FR" sz="1400" dirty="0"/>
              <a:t>Source : Eurostat, Comptes Nationaux, octobre 2020.</a:t>
            </a:r>
          </a:p>
        </p:txBody>
      </p:sp>
    </p:spTree>
    <p:extLst>
      <p:ext uri="{BB962C8B-B14F-4D97-AF65-F5344CB8AC3E}">
        <p14:creationId xmlns:p14="http://schemas.microsoft.com/office/powerpoint/2010/main" val="10053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8F16A2A-B067-4882-882E-23EFDE1197FE}"/>
              </a:ext>
            </a:extLst>
          </p:cNvPr>
          <p:cNvSpPr>
            <a:spLocks noGrp="1"/>
          </p:cNvSpPr>
          <p:nvPr>
            <p:ph idx="1"/>
          </p:nvPr>
        </p:nvSpPr>
        <p:spPr>
          <a:xfrm>
            <a:off x="283801" y="2155969"/>
            <a:ext cx="3284620" cy="4059575"/>
          </a:xfrm>
          <a:solidFill>
            <a:schemeClr val="bg1"/>
          </a:solidFill>
        </p:spPr>
        <p:txBody>
          <a:bodyPr>
            <a:noAutofit/>
          </a:bodyPr>
          <a:lstStyle/>
          <a:p>
            <a:pPr marL="0" indent="0">
              <a:buNone/>
            </a:pPr>
            <a:r>
              <a:rPr lang="nl-NL" sz="2100" dirty="0"/>
              <a:t>4/ </a:t>
            </a:r>
            <a:r>
              <a:rPr lang="fr-FR" sz="2100" dirty="0"/>
              <a:t>En Belgique, ralentissement marqué de la croissance de la productivité de l’industrie manufacturière expliqué surtout par le ralentissement de la croissance de la productivité des branches les plus performantes dans ce domaine (fabrication de produits électroniques, raffinage de pétrole, industrie pharmaceutique).</a:t>
            </a:r>
            <a:endParaRPr lang="nl-NL" sz="2100" dirty="0"/>
          </a:p>
        </p:txBody>
      </p:sp>
      <p:graphicFrame>
        <p:nvGraphicFramePr>
          <p:cNvPr id="6" name="Table 5">
            <a:extLst>
              <a:ext uri="{FF2B5EF4-FFF2-40B4-BE49-F238E27FC236}">
                <a16:creationId xmlns:a16="http://schemas.microsoft.com/office/drawing/2014/main" id="{DDD9D51E-E546-41A9-AB91-308132A08CAE}"/>
              </a:ext>
            </a:extLst>
          </p:cNvPr>
          <p:cNvGraphicFramePr>
            <a:graphicFrameLocks noGrp="1"/>
          </p:cNvGraphicFramePr>
          <p:nvPr>
            <p:extLst>
              <p:ext uri="{D42A27DB-BD31-4B8C-83A1-F6EECF244321}">
                <p14:modId xmlns:p14="http://schemas.microsoft.com/office/powerpoint/2010/main" val="2487680056"/>
              </p:ext>
            </p:extLst>
          </p:nvPr>
        </p:nvGraphicFramePr>
        <p:xfrm>
          <a:off x="3818019" y="929015"/>
          <a:ext cx="8315530" cy="5571409"/>
        </p:xfrm>
        <a:graphic>
          <a:graphicData uri="http://schemas.openxmlformats.org/drawingml/2006/table">
            <a:tbl>
              <a:tblPr firstRow="1" firstCol="1" bandRow="1">
                <a:tableStyleId>{073A0DAA-6AF3-43AB-8588-CEC1D06C72B9}</a:tableStyleId>
              </a:tblPr>
              <a:tblGrid>
                <a:gridCol w="2606935">
                  <a:extLst>
                    <a:ext uri="{9D8B030D-6E8A-4147-A177-3AD203B41FA5}">
                      <a16:colId xmlns:a16="http://schemas.microsoft.com/office/drawing/2014/main" val="607597253"/>
                    </a:ext>
                  </a:extLst>
                </a:gridCol>
                <a:gridCol w="729825">
                  <a:extLst>
                    <a:ext uri="{9D8B030D-6E8A-4147-A177-3AD203B41FA5}">
                      <a16:colId xmlns:a16="http://schemas.microsoft.com/office/drawing/2014/main" val="841084542"/>
                    </a:ext>
                  </a:extLst>
                </a:gridCol>
                <a:gridCol w="580588">
                  <a:extLst>
                    <a:ext uri="{9D8B030D-6E8A-4147-A177-3AD203B41FA5}">
                      <a16:colId xmlns:a16="http://schemas.microsoft.com/office/drawing/2014/main" val="2451805157"/>
                    </a:ext>
                  </a:extLst>
                </a:gridCol>
                <a:gridCol w="655670">
                  <a:extLst>
                    <a:ext uri="{9D8B030D-6E8A-4147-A177-3AD203B41FA5}">
                      <a16:colId xmlns:a16="http://schemas.microsoft.com/office/drawing/2014/main" val="2457769206"/>
                    </a:ext>
                  </a:extLst>
                </a:gridCol>
                <a:gridCol w="551022">
                  <a:extLst>
                    <a:ext uri="{9D8B030D-6E8A-4147-A177-3AD203B41FA5}">
                      <a16:colId xmlns:a16="http://schemas.microsoft.com/office/drawing/2014/main" val="2691413483"/>
                    </a:ext>
                  </a:extLst>
                </a:gridCol>
                <a:gridCol w="619035">
                  <a:extLst>
                    <a:ext uri="{9D8B030D-6E8A-4147-A177-3AD203B41FA5}">
                      <a16:colId xmlns:a16="http://schemas.microsoft.com/office/drawing/2014/main" val="3576552609"/>
                    </a:ext>
                  </a:extLst>
                </a:gridCol>
                <a:gridCol w="615632">
                  <a:extLst>
                    <a:ext uri="{9D8B030D-6E8A-4147-A177-3AD203B41FA5}">
                      <a16:colId xmlns:a16="http://schemas.microsoft.com/office/drawing/2014/main" val="2047540055"/>
                    </a:ext>
                  </a:extLst>
                </a:gridCol>
                <a:gridCol w="657414">
                  <a:extLst>
                    <a:ext uri="{9D8B030D-6E8A-4147-A177-3AD203B41FA5}">
                      <a16:colId xmlns:a16="http://schemas.microsoft.com/office/drawing/2014/main" val="390312395"/>
                    </a:ext>
                  </a:extLst>
                </a:gridCol>
                <a:gridCol w="657726">
                  <a:extLst>
                    <a:ext uri="{9D8B030D-6E8A-4147-A177-3AD203B41FA5}">
                      <a16:colId xmlns:a16="http://schemas.microsoft.com/office/drawing/2014/main" val="2550643500"/>
                    </a:ext>
                  </a:extLst>
                </a:gridCol>
                <a:gridCol w="641683">
                  <a:extLst>
                    <a:ext uri="{9D8B030D-6E8A-4147-A177-3AD203B41FA5}">
                      <a16:colId xmlns:a16="http://schemas.microsoft.com/office/drawing/2014/main" val="984471430"/>
                    </a:ext>
                  </a:extLst>
                </a:gridCol>
              </a:tblGrid>
              <a:tr h="425674">
                <a:tc>
                  <a:txBody>
                    <a:bodyPr/>
                    <a:lstStyle/>
                    <a:p>
                      <a:pPr algn="ctr">
                        <a:lnSpc>
                          <a:spcPts val="1000"/>
                        </a:lnSpc>
                        <a:spcAft>
                          <a:spcPts val="0"/>
                        </a:spcAft>
                      </a:pPr>
                      <a:r>
                        <a:rPr lang="fr-BE" sz="1800" b="0" dirty="0">
                          <a:solidFill>
                            <a:sysClr val="windowText" lastClr="000000"/>
                          </a:solidFill>
                          <a:effectLst/>
                        </a:rPr>
                        <a:t> </a:t>
                      </a:r>
                      <a:endParaRPr lang="en-BE" sz="1800" b="0"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R w="12700" cap="flat" cmpd="sng" algn="ctr">
                      <a:solidFill>
                        <a:schemeClr val="bg1">
                          <a:lumMod val="50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gridSpan="3">
                  <a:txBody>
                    <a:bodyPr/>
                    <a:lstStyle/>
                    <a:p>
                      <a:pPr algn="ctr">
                        <a:lnSpc>
                          <a:spcPts val="1000"/>
                        </a:lnSpc>
                        <a:spcAft>
                          <a:spcPts val="0"/>
                        </a:spcAft>
                      </a:pPr>
                      <a:r>
                        <a:rPr lang="nl-BE" sz="1800" dirty="0" err="1">
                          <a:solidFill>
                            <a:sysClr val="windowText" lastClr="000000"/>
                          </a:solidFill>
                          <a:effectLst/>
                        </a:rPr>
                        <a:t>Valeur</a:t>
                      </a:r>
                      <a:r>
                        <a:rPr lang="nl-BE" sz="1800" dirty="0">
                          <a:solidFill>
                            <a:sysClr val="windowText" lastClr="000000"/>
                          </a:solidFill>
                          <a:effectLst/>
                        </a:rPr>
                        <a:t> </a:t>
                      </a:r>
                      <a:r>
                        <a:rPr lang="nl-BE" sz="1800" dirty="0" err="1">
                          <a:solidFill>
                            <a:sysClr val="windowText" lastClr="000000"/>
                          </a:solidFill>
                          <a:effectLst/>
                        </a:rPr>
                        <a:t>ajoutée</a:t>
                      </a:r>
                      <a:endParaRPr lang="en-BE" sz="1800" b="0"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tc gridSpan="3">
                  <a:txBody>
                    <a:bodyPr/>
                    <a:lstStyle/>
                    <a:p>
                      <a:pPr algn="ctr">
                        <a:lnSpc>
                          <a:spcPts val="1000"/>
                        </a:lnSpc>
                        <a:spcAft>
                          <a:spcPts val="0"/>
                        </a:spcAft>
                      </a:pPr>
                      <a:r>
                        <a:rPr lang="nl-BE" sz="1800" dirty="0" err="1">
                          <a:solidFill>
                            <a:sysClr val="windowText" lastClr="000000"/>
                          </a:solidFill>
                          <a:effectLst/>
                        </a:rPr>
                        <a:t>Heures</a:t>
                      </a:r>
                      <a:r>
                        <a:rPr lang="nl-BE" sz="1800" dirty="0">
                          <a:solidFill>
                            <a:sysClr val="windowText" lastClr="000000"/>
                          </a:solidFill>
                          <a:effectLst/>
                        </a:rPr>
                        <a:t> </a:t>
                      </a:r>
                      <a:r>
                        <a:rPr lang="nl-BE" sz="1800" dirty="0" err="1">
                          <a:solidFill>
                            <a:sysClr val="windowText" lastClr="000000"/>
                          </a:solidFill>
                          <a:effectLst/>
                        </a:rPr>
                        <a:t>travaillées</a:t>
                      </a:r>
                      <a:endParaRPr lang="en-BE" sz="1800" b="0"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tc gridSpan="3">
                  <a:txBody>
                    <a:bodyPr/>
                    <a:lstStyle/>
                    <a:p>
                      <a:pPr algn="ctr">
                        <a:lnSpc>
                          <a:spcPts val="1000"/>
                        </a:lnSpc>
                        <a:spcAft>
                          <a:spcPts val="0"/>
                        </a:spcAft>
                      </a:pPr>
                      <a:r>
                        <a:rPr lang="nl-BE" sz="1800" dirty="0" err="1">
                          <a:solidFill>
                            <a:sysClr val="windowText" lastClr="000000"/>
                          </a:solidFill>
                          <a:effectLst/>
                        </a:rPr>
                        <a:t>Productivité</a:t>
                      </a:r>
                      <a:endParaRPr lang="en-BE" sz="1800" b="0"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889737554"/>
                  </a:ext>
                </a:extLst>
              </a:tr>
              <a:tr h="393925">
                <a:tc>
                  <a:txBody>
                    <a:bodyPr/>
                    <a:lstStyle/>
                    <a:p>
                      <a:pPr algn="ctr">
                        <a:lnSpc>
                          <a:spcPts val="1000"/>
                        </a:lnSpc>
                        <a:spcAft>
                          <a:spcPts val="0"/>
                        </a:spcAft>
                      </a:pPr>
                      <a:r>
                        <a:rPr lang="fr-BE" sz="1800" b="1" dirty="0">
                          <a:solidFill>
                            <a:sysClr val="windowText" lastClr="000000"/>
                          </a:solidFill>
                          <a:effectLst/>
                        </a:rPr>
                        <a:t> </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solidFill>
                            <a:sysClr val="windowText" lastClr="000000"/>
                          </a:solidFill>
                          <a:effectLst/>
                        </a:rPr>
                        <a:t>00-18</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solidFill>
                            <a:sysClr val="windowText" lastClr="000000"/>
                          </a:solidFill>
                          <a:effectLst/>
                        </a:rPr>
                        <a:t>00-07</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solidFill>
                            <a:sysClr val="windowText" lastClr="000000"/>
                          </a:solidFill>
                          <a:effectLst/>
                        </a:rPr>
                        <a:t>12-18</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solidFill>
                            <a:sysClr val="windowText" lastClr="000000"/>
                          </a:solidFill>
                          <a:effectLst/>
                        </a:rPr>
                        <a:t>00-18</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solidFill>
                            <a:sysClr val="windowText" lastClr="000000"/>
                          </a:solidFill>
                          <a:effectLst/>
                        </a:rPr>
                        <a:t>00-07</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solidFill>
                            <a:sysClr val="windowText" lastClr="000000"/>
                          </a:solidFill>
                          <a:effectLst/>
                        </a:rPr>
                        <a:t>12-18</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solidFill>
                            <a:sysClr val="windowText" lastClr="000000"/>
                          </a:solidFill>
                          <a:effectLst/>
                        </a:rPr>
                        <a:t>00-18</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a:solidFill>
                            <a:sysClr val="windowText" lastClr="000000"/>
                          </a:solidFill>
                          <a:effectLst/>
                        </a:rPr>
                        <a:t>00-07</a:t>
                      </a:r>
                      <a:endParaRPr lang="en-BE" sz="1800" b="1">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000"/>
                        </a:lnSpc>
                        <a:spcAft>
                          <a:spcPts val="0"/>
                        </a:spcAft>
                      </a:pPr>
                      <a:r>
                        <a:rPr lang="nl-BE" sz="1800" b="1" dirty="0">
                          <a:solidFill>
                            <a:sysClr val="windowText" lastClr="000000"/>
                          </a:solidFill>
                          <a:effectLst/>
                        </a:rPr>
                        <a:t>12-18</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1225698"/>
                  </a:ext>
                </a:extLst>
              </a:tr>
              <a:tr h="249723">
                <a:tc>
                  <a:txBody>
                    <a:bodyPr/>
                    <a:lstStyle/>
                    <a:p>
                      <a:pPr>
                        <a:lnSpc>
                          <a:spcPts val="1200"/>
                        </a:lnSpc>
                        <a:spcAft>
                          <a:spcPts val="0"/>
                        </a:spcAft>
                      </a:pPr>
                      <a:r>
                        <a:rPr lang="fr-BE" sz="1800" b="1" dirty="0">
                          <a:solidFill>
                            <a:sysClr val="windowText" lastClr="000000"/>
                          </a:solidFill>
                          <a:effectLst/>
                        </a:rPr>
                        <a:t>Industrie manufacturière</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0,6</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1,8</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1,1</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-1,5</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-1,5</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-0,7</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2,1</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3,4</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1,8</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548909"/>
                  </a:ext>
                </a:extLst>
              </a:tr>
              <a:tr h="249723">
                <a:tc>
                  <a:txBody>
                    <a:bodyPr/>
                    <a:lstStyle/>
                    <a:p>
                      <a:pPr>
                        <a:lnSpc>
                          <a:spcPts val="1200"/>
                        </a:lnSpc>
                        <a:spcAft>
                          <a:spcPts val="0"/>
                        </a:spcAft>
                      </a:pPr>
                      <a:r>
                        <a:rPr lang="nl-BE" sz="1800" b="1" dirty="0">
                          <a:solidFill>
                            <a:sysClr val="windowText" lastClr="000000"/>
                          </a:solidFill>
                          <a:effectLst/>
                        </a:rPr>
                        <a:t>Industrie alimentaire</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1,5</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2,3</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1,2</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-0,2</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-0,4</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0,5</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1,7</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2,8</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0,7</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9638476"/>
                  </a:ext>
                </a:extLst>
              </a:tr>
              <a:tr h="249723">
                <a:tc>
                  <a:txBody>
                    <a:bodyPr/>
                    <a:lstStyle/>
                    <a:p>
                      <a:pPr>
                        <a:lnSpc>
                          <a:spcPts val="1200"/>
                        </a:lnSpc>
                        <a:spcAft>
                          <a:spcPts val="0"/>
                        </a:spcAft>
                      </a:pPr>
                      <a:r>
                        <a:rPr lang="nl-BE" sz="1800" b="1">
                          <a:solidFill>
                            <a:sysClr val="windowText" lastClr="000000"/>
                          </a:solidFill>
                          <a:effectLst/>
                        </a:rPr>
                        <a:t>Industrie textile</a:t>
                      </a:r>
                      <a:endParaRPr lang="en-BE" sz="1800" b="1">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-4,0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-0,9</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-5,0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-4,9</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4,3</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-0,1</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1164837"/>
                  </a:ext>
                </a:extLst>
              </a:tr>
              <a:tr h="360066">
                <a:tc>
                  <a:txBody>
                    <a:bodyPr/>
                    <a:lstStyle/>
                    <a:p>
                      <a:pPr>
                        <a:lnSpc>
                          <a:spcPts val="1200"/>
                        </a:lnSpc>
                        <a:spcAft>
                          <a:spcPts val="0"/>
                        </a:spcAft>
                      </a:pPr>
                      <a:r>
                        <a:rPr lang="fr-BE" sz="1800" b="1" dirty="0">
                          <a:solidFill>
                            <a:sysClr val="windowText" lastClr="000000"/>
                          </a:solidFill>
                          <a:effectLst/>
                        </a:rPr>
                        <a:t>Industrie du bois et du papier</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-0,1</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2,8</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-1,7</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-1,8</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-1,7</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-1,6</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1,7</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4,5</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475204"/>
                  </a:ext>
                </a:extLst>
              </a:tr>
              <a:tr h="360066">
                <a:tc>
                  <a:txBody>
                    <a:bodyPr/>
                    <a:lstStyle/>
                    <a:p>
                      <a:pPr>
                        <a:lnSpc>
                          <a:spcPts val="1200"/>
                        </a:lnSpc>
                        <a:spcAft>
                          <a:spcPts val="0"/>
                        </a:spcAft>
                      </a:pPr>
                      <a:r>
                        <a:rPr lang="nl-BE" sz="1800" b="1" dirty="0">
                          <a:solidFill>
                            <a:sysClr val="windowText" lastClr="000000"/>
                          </a:solidFill>
                          <a:effectLst/>
                        </a:rPr>
                        <a:t>Raffinage de </a:t>
                      </a:r>
                      <a:r>
                        <a:rPr lang="nl-BE" sz="1800" b="1" dirty="0" err="1">
                          <a:solidFill>
                            <a:sysClr val="windowText" lastClr="000000"/>
                          </a:solidFill>
                          <a:effectLst/>
                        </a:rPr>
                        <a:t>pétrole</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1,7</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10,2</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-0,1</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0,9</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1,8</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10,3</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0563702"/>
                  </a:ext>
                </a:extLst>
              </a:tr>
              <a:tr h="249723">
                <a:tc>
                  <a:txBody>
                    <a:bodyPr/>
                    <a:lstStyle/>
                    <a:p>
                      <a:pPr>
                        <a:lnSpc>
                          <a:spcPts val="1200"/>
                        </a:lnSpc>
                        <a:spcAft>
                          <a:spcPts val="0"/>
                        </a:spcAft>
                      </a:pPr>
                      <a:r>
                        <a:rPr lang="fr-BE" sz="1800" b="1" dirty="0">
                          <a:solidFill>
                            <a:sysClr val="windowText" lastClr="000000"/>
                          </a:solidFill>
                          <a:effectLst/>
                        </a:rPr>
                        <a:t>Industrie chimique</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0,2</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-1,9</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2,2</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-1,5</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-0,8</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1,7</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0,2</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3,0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0824971"/>
                  </a:ext>
                </a:extLst>
              </a:tr>
              <a:tr h="249723">
                <a:tc>
                  <a:txBody>
                    <a:bodyPr/>
                    <a:lstStyle/>
                    <a:p>
                      <a:pPr>
                        <a:lnSpc>
                          <a:spcPts val="1200"/>
                        </a:lnSpc>
                        <a:spcAft>
                          <a:spcPts val="0"/>
                        </a:spcAft>
                      </a:pPr>
                      <a:r>
                        <a:rPr lang="nl-BE" sz="1800" b="1" dirty="0">
                          <a:solidFill>
                            <a:sysClr val="windowText" lastClr="000000"/>
                          </a:solidFill>
                          <a:effectLst/>
                        </a:rPr>
                        <a:t>Industrie </a:t>
                      </a:r>
                      <a:r>
                        <a:rPr lang="nl-BE" sz="1800" b="1" dirty="0" err="1">
                          <a:solidFill>
                            <a:sysClr val="windowText" lastClr="000000"/>
                          </a:solidFill>
                          <a:effectLst/>
                        </a:rPr>
                        <a:t>pharmaceutique</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6,3</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9,5</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5,7</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2,0</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2,7</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2,8</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4,2</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6,6</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2,9</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529837"/>
                  </a:ext>
                </a:extLst>
              </a:tr>
              <a:tr h="453302">
                <a:tc>
                  <a:txBody>
                    <a:bodyPr/>
                    <a:lstStyle/>
                    <a:p>
                      <a:pPr>
                        <a:lnSpc>
                          <a:spcPts val="1200"/>
                        </a:lnSpc>
                        <a:spcAft>
                          <a:spcPts val="0"/>
                        </a:spcAft>
                      </a:pPr>
                      <a:r>
                        <a:rPr lang="fr-BE" sz="1800" b="1" dirty="0">
                          <a:solidFill>
                            <a:sysClr val="windowText" lastClr="000000"/>
                          </a:solidFill>
                          <a:effectLst/>
                        </a:rPr>
                        <a:t>Industrie du caoutchouc et plastiques</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1,3</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3,0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0,9</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-0,9</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-0,9</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-0,6</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2,2</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4,0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1,5</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626177"/>
                  </a:ext>
                </a:extLst>
              </a:tr>
              <a:tr h="249723">
                <a:tc>
                  <a:txBody>
                    <a:bodyPr/>
                    <a:lstStyle/>
                    <a:p>
                      <a:pPr>
                        <a:lnSpc>
                          <a:spcPts val="1200"/>
                        </a:lnSpc>
                        <a:spcAft>
                          <a:spcPts val="0"/>
                        </a:spcAft>
                      </a:pPr>
                      <a:r>
                        <a:rPr lang="fr-BE" sz="1800" b="1" dirty="0">
                          <a:solidFill>
                            <a:sysClr val="windowText" lastClr="000000"/>
                          </a:solidFill>
                          <a:effectLst/>
                        </a:rPr>
                        <a:t>Industrie métallurgique</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-0,6</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1,4</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-0,5</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-2,3</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1,4</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2,2</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5694194"/>
                  </a:ext>
                </a:extLst>
              </a:tr>
              <a:tr h="453302">
                <a:tc>
                  <a:txBody>
                    <a:bodyPr/>
                    <a:lstStyle/>
                    <a:p>
                      <a:pPr>
                        <a:lnSpc>
                          <a:spcPts val="1200"/>
                        </a:lnSpc>
                        <a:spcAft>
                          <a:spcPts val="0"/>
                        </a:spcAft>
                      </a:pPr>
                      <a:r>
                        <a:rPr lang="fr-BE" sz="1800" b="1" dirty="0">
                          <a:solidFill>
                            <a:sysClr val="windowText" lastClr="000000"/>
                          </a:solidFill>
                          <a:effectLst/>
                        </a:rPr>
                        <a:t>Fabrication de produits électroniques</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5,5</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2,3</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-4,1</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-4,9</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5,4</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11,0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2,4</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8568066"/>
                  </a:ext>
                </a:extLst>
              </a:tr>
              <a:tr h="453302">
                <a:tc>
                  <a:txBody>
                    <a:bodyPr/>
                    <a:lstStyle/>
                    <a:p>
                      <a:pPr>
                        <a:lnSpc>
                          <a:spcPts val="1200"/>
                        </a:lnSpc>
                        <a:spcAft>
                          <a:spcPts val="0"/>
                        </a:spcAft>
                      </a:pPr>
                      <a:r>
                        <a:rPr lang="fr-BE" sz="1800" b="1" dirty="0">
                          <a:solidFill>
                            <a:sysClr val="windowText" lastClr="000000"/>
                          </a:solidFill>
                          <a:effectLst/>
                        </a:rPr>
                        <a:t>Fabrication d’équipements électriques</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-3,9</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-2,4</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-5,8</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-3,1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-4,1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-3,2</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-0,8</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1,8</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-2,7</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744504"/>
                  </a:ext>
                </a:extLst>
              </a:tr>
              <a:tr h="453302">
                <a:tc>
                  <a:txBody>
                    <a:bodyPr/>
                    <a:lstStyle/>
                    <a:p>
                      <a:pPr>
                        <a:lnSpc>
                          <a:spcPts val="1200"/>
                        </a:lnSpc>
                        <a:spcAft>
                          <a:spcPts val="0"/>
                        </a:spcAft>
                      </a:pPr>
                      <a:r>
                        <a:rPr lang="fr-BE" sz="1800" b="1" dirty="0">
                          <a:solidFill>
                            <a:sysClr val="windowText" lastClr="000000"/>
                          </a:solidFill>
                          <a:effectLst/>
                        </a:rPr>
                        <a:t>Fabrication machines et équipements</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-0,6</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2,9</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-1,6</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-1,4</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0,8</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3,0</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0,5</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267934"/>
                  </a:ext>
                </a:extLst>
              </a:tr>
              <a:tr h="360066">
                <a:tc>
                  <a:txBody>
                    <a:bodyPr/>
                    <a:lstStyle/>
                    <a:p>
                      <a:pPr>
                        <a:lnSpc>
                          <a:spcPts val="1200"/>
                        </a:lnSpc>
                        <a:spcAft>
                          <a:spcPts val="0"/>
                        </a:spcAft>
                      </a:pPr>
                      <a:r>
                        <a:rPr lang="fr-BE" sz="1800" b="1" dirty="0">
                          <a:solidFill>
                            <a:sysClr val="windowText" lastClr="000000"/>
                          </a:solidFill>
                          <a:effectLst/>
                        </a:rPr>
                        <a:t>Fabrication de véhicules à moteur</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-2,4</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-2,1</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0,3</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-3,5</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-3,1</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-2,2</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1,2</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2,5</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315047"/>
                  </a:ext>
                </a:extLst>
              </a:tr>
              <a:tr h="360066">
                <a:tc>
                  <a:txBody>
                    <a:bodyPr/>
                    <a:lstStyle/>
                    <a:p>
                      <a:pPr>
                        <a:lnSpc>
                          <a:spcPts val="1200"/>
                        </a:lnSpc>
                        <a:spcAft>
                          <a:spcPts val="0"/>
                        </a:spcAft>
                      </a:pPr>
                      <a:r>
                        <a:rPr lang="fr-BE" sz="1800" b="1" dirty="0">
                          <a:solidFill>
                            <a:sysClr val="windowText" lastClr="000000"/>
                          </a:solidFill>
                          <a:effectLst/>
                        </a:rPr>
                        <a:t>Autres industries manufacturières</a:t>
                      </a:r>
                      <a:endParaRPr lang="en-BE" sz="1800" b="1" dirty="0">
                        <a:solidFill>
                          <a:sysClr val="windowText" lastClr="000000"/>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985" marR="6985" marT="6985" marB="6985" anchor="ct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1,5</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-2,4</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2,4</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0,9</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-1,4</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1,7</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0,6</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a:solidFill>
                            <a:sysClr val="windowText" lastClr="000000"/>
                          </a:solidFill>
                          <a:effectLst/>
                        </a:rPr>
                        <a:t>-1,0</a:t>
                      </a:r>
                      <a:endParaRPr lang="en-BE" sz="180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tc>
                  <a:txBody>
                    <a:bodyPr/>
                    <a:lstStyle/>
                    <a:p>
                      <a:pPr algn="ctr">
                        <a:lnSpc>
                          <a:spcPts val="1200"/>
                        </a:lnSpc>
                        <a:spcAft>
                          <a:spcPts val="0"/>
                        </a:spcAft>
                        <a:tabLst>
                          <a:tab pos="152400" algn="l"/>
                        </a:tabLst>
                      </a:pPr>
                      <a:r>
                        <a:rPr lang="nl-BE" sz="1800" dirty="0">
                          <a:solidFill>
                            <a:sysClr val="windowText" lastClr="000000"/>
                          </a:solidFill>
                          <a:effectLst/>
                        </a:rPr>
                        <a:t>0,7</a:t>
                      </a:r>
                      <a:endParaRPr lang="en-BE" sz="1800" dirty="0">
                        <a:solidFill>
                          <a:sysClr val="windowText" lastClr="000000"/>
                        </a:solidFill>
                        <a:effectLst/>
                        <a:latin typeface="Trebuchet MS" panose="020B0603020202020204" pitchFamily="34" charset="0"/>
                        <a:ea typeface="Georgia" panose="02040502050405020303" pitchFamily="18" charset="0"/>
                        <a:cs typeface="Arial" panose="020B0604020202020204" pitchFamily="34" charset="0"/>
                      </a:endParaRPr>
                    </a:p>
                  </a:txBody>
                  <a:tcPr marL="6985" marR="6985" marT="6985" marB="6985"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05432954"/>
                  </a:ext>
                </a:extLst>
              </a:tr>
            </a:tbl>
          </a:graphicData>
        </a:graphic>
      </p:graphicFrame>
      <p:sp>
        <p:nvSpPr>
          <p:cNvPr id="7" name="Rectangle 6">
            <a:extLst>
              <a:ext uri="{FF2B5EF4-FFF2-40B4-BE49-F238E27FC236}">
                <a16:creationId xmlns:a16="http://schemas.microsoft.com/office/drawing/2014/main" id="{BACD1F9F-6237-47AF-87F5-73F09D6B84AB}"/>
              </a:ext>
            </a:extLst>
          </p:cNvPr>
          <p:cNvSpPr/>
          <p:nvPr/>
        </p:nvSpPr>
        <p:spPr>
          <a:xfrm>
            <a:off x="3769894" y="307617"/>
            <a:ext cx="8357937" cy="646331"/>
          </a:xfrm>
          <a:prstGeom prst="rect">
            <a:avLst/>
          </a:prstGeom>
        </p:spPr>
        <p:txBody>
          <a:bodyPr wrap="square">
            <a:spAutoFit/>
          </a:bodyPr>
          <a:lstStyle/>
          <a:p>
            <a:r>
              <a:rPr lang="fr-FR" dirty="0"/>
              <a:t>Tableau </a:t>
            </a:r>
            <a:r>
              <a:rPr lang="en-BE" dirty="0"/>
              <a:t>3</a:t>
            </a:r>
            <a:r>
              <a:rPr lang="fr-FR" dirty="0"/>
              <a:t> : Taux de croissance annuel moyen de la valeur ajoutée en volume, des heures travaillées et de la productivité horaire dans l’industrie manufacturière belge</a:t>
            </a:r>
            <a:endParaRPr lang="en-BE" dirty="0"/>
          </a:p>
        </p:txBody>
      </p:sp>
      <p:sp>
        <p:nvSpPr>
          <p:cNvPr id="9" name="Rectangle 8">
            <a:extLst>
              <a:ext uri="{FF2B5EF4-FFF2-40B4-BE49-F238E27FC236}">
                <a16:creationId xmlns:a16="http://schemas.microsoft.com/office/drawing/2014/main" id="{A0B56953-23D6-4126-9438-2EF605C33B37}"/>
              </a:ext>
            </a:extLst>
          </p:cNvPr>
          <p:cNvSpPr/>
          <p:nvPr/>
        </p:nvSpPr>
        <p:spPr>
          <a:xfrm>
            <a:off x="3705724" y="6468341"/>
            <a:ext cx="8357937" cy="369332"/>
          </a:xfrm>
          <a:prstGeom prst="rect">
            <a:avLst/>
          </a:prstGeom>
        </p:spPr>
        <p:txBody>
          <a:bodyPr wrap="square">
            <a:spAutoFit/>
          </a:bodyPr>
          <a:lstStyle/>
          <a:p>
            <a:r>
              <a:rPr lang="fr-FR" dirty="0"/>
              <a:t>Source : Eurostat, Comptes Nationaux, octobre 2020.</a:t>
            </a:r>
            <a:endParaRPr lang="en-BE" dirty="0"/>
          </a:p>
        </p:txBody>
      </p:sp>
    </p:spTree>
    <p:extLst>
      <p:ext uri="{BB962C8B-B14F-4D97-AF65-F5344CB8AC3E}">
        <p14:creationId xmlns:p14="http://schemas.microsoft.com/office/powerpoint/2010/main" val="139396982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2378</Words>
  <Application>Microsoft Office PowerPoint</Application>
  <PresentationFormat>Grand écran</PresentationFormat>
  <Paragraphs>581</Paragraphs>
  <Slides>25</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Arial</vt:lpstr>
      <vt:lpstr>Calibri</vt:lpstr>
      <vt:lpstr>Calibri Light</vt:lpstr>
      <vt:lpstr>Georgia</vt:lpstr>
      <vt:lpstr>Symbol</vt:lpstr>
      <vt:lpstr>Times New Roman</vt:lpstr>
      <vt:lpstr>Trebuchet MS</vt:lpstr>
      <vt:lpstr>Kantoorthema</vt:lpstr>
      <vt:lpstr>Rapport 2020</vt:lpstr>
      <vt:lpstr>Cadre des travaux</vt:lpstr>
      <vt:lpstr>Structure de la présentation</vt:lpstr>
      <vt:lpstr>Importance de la croissance de la productivité</vt:lpstr>
      <vt:lpstr>Présentation PowerPoint</vt:lpstr>
      <vt:lpstr>Situation avant COVID-19</vt:lpstr>
      <vt:lpstr>Présentation PowerPoint</vt:lpstr>
      <vt:lpstr>Présentation PowerPoint</vt:lpstr>
      <vt:lpstr>Présentation PowerPoint</vt:lpstr>
      <vt:lpstr>Présentation PowerPoint</vt:lpstr>
      <vt:lpstr>Canaux de transmission de la crise de la  COVID-19 sur la croissance de la productivité </vt:lpstr>
      <vt:lpstr>Impact de la crise de la COVID-19 sur...</vt:lpstr>
      <vt:lpstr>Axes prioritaires pour l’action politique</vt:lpstr>
      <vt:lpstr>Comment déterminer? </vt:lpstr>
      <vt:lpstr>1. Investir davantage dans les STEM et dans l’apprentissage permanent </vt:lpstr>
      <vt:lpstr>1. Investir davantage dans les STEM et dans l’apprentissage permanent </vt:lpstr>
      <vt:lpstr>1. Investir davantage dans les STEM et dans l’apprentissage permanent</vt:lpstr>
      <vt:lpstr>2. L'importance des investissements écologiques et numériques, tant publics que privés</vt:lpstr>
      <vt:lpstr>2. L'importance des investissements écologiques et numériques, tant publics que privés</vt:lpstr>
      <vt:lpstr>2. L'importance des investissements écologiques et numériques, tant publics que privés</vt:lpstr>
      <vt:lpstr>3. Renforcer la numérisation</vt:lpstr>
      <vt:lpstr>3. Renforcer la numérisation</vt:lpstr>
      <vt:lpstr>3. Renforcer la numérisation</vt:lpstr>
      <vt:lpstr>4. Importance de la dynamique entrepreneuriale</vt:lpstr>
      <vt:lpstr>4. Importance de la dynamique entrepreneuriale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2020</dc:title>
  <dc:creator>Stéphanie Bonnard (FOD Economie - SPF Economie)</dc:creator>
  <cp:lastModifiedBy>Liliane Turloot (FOD Economie - SPF Economie)</cp:lastModifiedBy>
  <cp:revision>52</cp:revision>
  <dcterms:created xsi:type="dcterms:W3CDTF">2020-12-04T11:08:19Z</dcterms:created>
  <dcterms:modified xsi:type="dcterms:W3CDTF">2020-12-08T19:30:37Z</dcterms:modified>
</cp:coreProperties>
</file>